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4"/>
  </p:sldMasterIdLst>
  <p:notesMasterIdLst>
    <p:notesMasterId r:id="rId57"/>
  </p:notesMasterIdLst>
  <p:handoutMasterIdLst>
    <p:handoutMasterId r:id="rId58"/>
  </p:handoutMasterIdLst>
  <p:sldIdLst>
    <p:sldId id="341" r:id="rId5"/>
    <p:sldId id="398" r:id="rId6"/>
    <p:sldId id="349" r:id="rId7"/>
    <p:sldId id="342" r:id="rId8"/>
    <p:sldId id="358" r:id="rId9"/>
    <p:sldId id="359" r:id="rId10"/>
    <p:sldId id="354" r:id="rId11"/>
    <p:sldId id="355" r:id="rId12"/>
    <p:sldId id="356" r:id="rId13"/>
    <p:sldId id="361" r:id="rId14"/>
    <p:sldId id="357" r:id="rId15"/>
    <p:sldId id="364" r:id="rId16"/>
    <p:sldId id="368" r:id="rId17"/>
    <p:sldId id="374" r:id="rId18"/>
    <p:sldId id="369" r:id="rId19"/>
    <p:sldId id="370" r:id="rId20"/>
    <p:sldId id="362" r:id="rId21"/>
    <p:sldId id="375" r:id="rId22"/>
    <p:sldId id="371" r:id="rId23"/>
    <p:sldId id="372" r:id="rId24"/>
    <p:sldId id="378" r:id="rId25"/>
    <p:sldId id="395" r:id="rId26"/>
    <p:sldId id="376" r:id="rId27"/>
    <p:sldId id="377" r:id="rId28"/>
    <p:sldId id="379" r:id="rId29"/>
    <p:sldId id="373" r:id="rId30"/>
    <p:sldId id="365" r:id="rId31"/>
    <p:sldId id="366" r:id="rId32"/>
    <p:sldId id="383" r:id="rId33"/>
    <p:sldId id="385" r:id="rId34"/>
    <p:sldId id="386" r:id="rId35"/>
    <p:sldId id="384" r:id="rId36"/>
    <p:sldId id="387" r:id="rId37"/>
    <p:sldId id="388" r:id="rId38"/>
    <p:sldId id="381" r:id="rId39"/>
    <p:sldId id="382" r:id="rId40"/>
    <p:sldId id="367" r:id="rId41"/>
    <p:sldId id="380" r:id="rId42"/>
    <p:sldId id="389" r:id="rId43"/>
    <p:sldId id="391" r:id="rId44"/>
    <p:sldId id="392" r:id="rId45"/>
    <p:sldId id="393" r:id="rId46"/>
    <p:sldId id="394" r:id="rId47"/>
    <p:sldId id="390" r:id="rId48"/>
    <p:sldId id="396" r:id="rId49"/>
    <p:sldId id="397" r:id="rId50"/>
    <p:sldId id="353" r:id="rId51"/>
    <p:sldId id="348" r:id="rId52"/>
    <p:sldId id="350" r:id="rId53"/>
    <p:sldId id="351" r:id="rId54"/>
    <p:sldId id="352" r:id="rId55"/>
    <p:sldId id="347" r:id="rId56"/>
  </p:sldIdLst>
  <p:sldSz cx="9144000" cy="6858000" type="screen4x3"/>
  <p:notesSz cx="6858000" cy="9144000"/>
  <p:custDataLst>
    <p:tags r:id="rId5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056" userDrawn="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9" pos="5472">
          <p15:clr>
            <a:srgbClr val="A4A3A4"/>
          </p15:clr>
        </p15:guide>
        <p15:guide id="14" pos="2832" userDrawn="1">
          <p15:clr>
            <a:srgbClr val="A4A3A4"/>
          </p15:clr>
        </p15:guide>
        <p15:guide id="15" pos="624" userDrawn="1">
          <p15:clr>
            <a:srgbClr val="A4A3A4"/>
          </p15:clr>
        </p15:guide>
        <p15:guide id="17" pos="456" userDrawn="1">
          <p15:clr>
            <a:srgbClr val="A4A3A4"/>
          </p15:clr>
        </p15:guide>
        <p15:guide id="18" orient="horz" pos="3624" userDrawn="1">
          <p15:clr>
            <a:srgbClr val="A4A3A4"/>
          </p15:clr>
        </p15:guide>
        <p15:guide id="19" orient="horz" pos="2208" userDrawn="1">
          <p15:clr>
            <a:srgbClr val="A4A3A4"/>
          </p15:clr>
        </p15:guide>
        <p15:guide id="20" pos="3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0043"/>
    <a:srgbClr val="3D3E58"/>
    <a:srgbClr val="F1ADBA"/>
    <a:srgbClr val="3B5985"/>
    <a:srgbClr val="2D2E45"/>
    <a:srgbClr val="F1F3F3"/>
    <a:srgbClr val="FFFFFE"/>
    <a:srgbClr val="E20A30"/>
    <a:srgbClr val="A1DAE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91" autoAdjust="0"/>
    <p:restoredTop sz="95055" autoAdjust="0"/>
  </p:normalViewPr>
  <p:slideViewPr>
    <p:cSldViewPr snapToGrid="0" snapToObjects="1">
      <p:cViewPr varScale="1">
        <p:scale>
          <a:sx n="72" d="100"/>
          <a:sy n="72" d="100"/>
        </p:scale>
        <p:origin x="840" y="78"/>
      </p:cViewPr>
      <p:guideLst>
        <p:guide orient="horz" pos="4056"/>
        <p:guide orient="horz" pos="3912"/>
        <p:guide pos="5472"/>
        <p:guide pos="2832"/>
        <p:guide pos="624"/>
        <p:guide pos="456"/>
        <p:guide orient="horz" pos="3624"/>
        <p:guide orient="horz" pos="2208"/>
        <p:guide pos="31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E58DF9-EE77-445C-B614-0463AA29300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406DF91-F0B6-4599-8EB4-46AB756DF4F3}">
      <dgm:prSet phldrT="[Text]"/>
      <dgm:spPr/>
      <dgm:t>
        <a:bodyPr/>
        <a:lstStyle/>
        <a:p>
          <a:r>
            <a:rPr lang="en-US" dirty="0"/>
            <a:t>Project Planning &amp; Requirements</a:t>
          </a:r>
        </a:p>
      </dgm:t>
    </dgm:pt>
    <dgm:pt modelId="{AED86591-F1E3-4C2F-B3BC-079248480DFC}" type="parTrans" cxnId="{8E93B599-16A3-4273-A859-0C5C693C4ACC}">
      <dgm:prSet/>
      <dgm:spPr/>
      <dgm:t>
        <a:bodyPr/>
        <a:lstStyle/>
        <a:p>
          <a:endParaRPr lang="en-US"/>
        </a:p>
      </dgm:t>
    </dgm:pt>
    <dgm:pt modelId="{6841BADA-5400-4188-B169-120EB68F03CC}" type="sibTrans" cxnId="{8E93B599-16A3-4273-A859-0C5C693C4ACC}">
      <dgm:prSet/>
      <dgm:spPr/>
      <dgm:t>
        <a:bodyPr/>
        <a:lstStyle/>
        <a:p>
          <a:endParaRPr lang="en-US"/>
        </a:p>
      </dgm:t>
    </dgm:pt>
    <dgm:pt modelId="{7B73CADB-1CC3-4468-8ECC-2CB9761E704C}">
      <dgm:prSet phldrT="[Text]"/>
      <dgm:spPr/>
      <dgm:t>
        <a:bodyPr/>
        <a:lstStyle/>
        <a:p>
          <a:r>
            <a:rPr lang="en-US" dirty="0"/>
            <a:t>Development Sprints</a:t>
          </a:r>
        </a:p>
      </dgm:t>
    </dgm:pt>
    <dgm:pt modelId="{B603C3DF-9128-47AE-81D9-4F70212BCB31}" type="parTrans" cxnId="{F02C96B6-74C4-4DBF-85E0-64DBF1B3F76E}">
      <dgm:prSet/>
      <dgm:spPr/>
      <dgm:t>
        <a:bodyPr/>
        <a:lstStyle/>
        <a:p>
          <a:endParaRPr lang="en-US"/>
        </a:p>
      </dgm:t>
    </dgm:pt>
    <dgm:pt modelId="{4676F73A-1604-46D5-B06C-4555F5F70E43}" type="sibTrans" cxnId="{F02C96B6-74C4-4DBF-85E0-64DBF1B3F76E}">
      <dgm:prSet/>
      <dgm:spPr/>
      <dgm:t>
        <a:bodyPr/>
        <a:lstStyle/>
        <a:p>
          <a:endParaRPr lang="en-US"/>
        </a:p>
      </dgm:t>
    </dgm:pt>
    <dgm:pt modelId="{6D044D94-99A1-4C74-A3CF-11FC76B3DE3A}">
      <dgm:prSet phldrT="[Text]"/>
      <dgm:spPr/>
      <dgm:t>
        <a:bodyPr/>
        <a:lstStyle/>
        <a:p>
          <a:r>
            <a:rPr lang="en-US"/>
            <a:t>Release Activities</a:t>
          </a:r>
        </a:p>
      </dgm:t>
    </dgm:pt>
    <dgm:pt modelId="{771BF484-92C9-473A-8F0E-F32DF2435B29}" type="parTrans" cxnId="{EE6301EF-8F2F-4AA8-A4DD-7E5804646822}">
      <dgm:prSet/>
      <dgm:spPr/>
      <dgm:t>
        <a:bodyPr/>
        <a:lstStyle/>
        <a:p>
          <a:endParaRPr lang="en-US"/>
        </a:p>
      </dgm:t>
    </dgm:pt>
    <dgm:pt modelId="{B21823D2-8192-4E2A-9187-C41E6B9DC677}" type="sibTrans" cxnId="{EE6301EF-8F2F-4AA8-A4DD-7E5804646822}">
      <dgm:prSet/>
      <dgm:spPr/>
      <dgm:t>
        <a:bodyPr/>
        <a:lstStyle/>
        <a:p>
          <a:endParaRPr lang="en-US"/>
        </a:p>
      </dgm:t>
    </dgm:pt>
    <dgm:pt modelId="{AA27F330-5BEC-4121-9F19-E0A847DFE228}" type="pres">
      <dgm:prSet presAssocID="{4DE58DF9-EE77-445C-B614-0463AA29300A}" presName="linearFlow" presStyleCnt="0">
        <dgm:presLayoutVars>
          <dgm:dir/>
          <dgm:resizeHandles val="exact"/>
        </dgm:presLayoutVars>
      </dgm:prSet>
      <dgm:spPr/>
    </dgm:pt>
    <dgm:pt modelId="{B6848F6E-5F5D-43E7-AFEA-6ACF81AFCD4E}" type="pres">
      <dgm:prSet presAssocID="{B406DF91-F0B6-4599-8EB4-46AB756DF4F3}" presName="composite" presStyleCnt="0"/>
      <dgm:spPr/>
    </dgm:pt>
    <dgm:pt modelId="{6265B233-8809-4980-A00D-8EA2E2673AB4}" type="pres">
      <dgm:prSet presAssocID="{B406DF91-F0B6-4599-8EB4-46AB756DF4F3}" presName="imgShp" presStyleLbl="fgImgPlace1" presStyleIdx="0" presStyleCnt="3" custLinFactNeighborX="-14182" custLinFactNeighborY="-151"/>
      <dgm:spPr>
        <a:solidFill>
          <a:schemeClr val="accent1">
            <a:lumMod val="20000"/>
            <a:lumOff val="80000"/>
          </a:schemeClr>
        </a:solidFill>
        <a:ln>
          <a:solidFill>
            <a:schemeClr val="accent5"/>
          </a:solidFill>
        </a:ln>
      </dgm:spPr>
    </dgm:pt>
    <dgm:pt modelId="{5913CDF5-E548-435D-B8E2-2465031C84FB}" type="pres">
      <dgm:prSet presAssocID="{B406DF91-F0B6-4599-8EB4-46AB756DF4F3}" presName="txShp" presStyleLbl="node1" presStyleIdx="0" presStyleCnt="3">
        <dgm:presLayoutVars>
          <dgm:bulletEnabled val="1"/>
        </dgm:presLayoutVars>
      </dgm:prSet>
      <dgm:spPr/>
    </dgm:pt>
    <dgm:pt modelId="{4E3F7FE7-B0D6-4CD6-AF23-A27228C8F864}" type="pres">
      <dgm:prSet presAssocID="{6841BADA-5400-4188-B169-120EB68F03CC}" presName="spacing" presStyleCnt="0"/>
      <dgm:spPr/>
    </dgm:pt>
    <dgm:pt modelId="{275E1315-BB6A-4A2F-997C-B22D34E78456}" type="pres">
      <dgm:prSet presAssocID="{7B73CADB-1CC3-4468-8ECC-2CB9761E704C}" presName="composite" presStyleCnt="0"/>
      <dgm:spPr/>
    </dgm:pt>
    <dgm:pt modelId="{34B1116F-BA9A-453B-B5CD-FFCB86062B41}" type="pres">
      <dgm:prSet presAssocID="{7B73CADB-1CC3-4468-8ECC-2CB9761E704C}" presName="imgShp" presStyleLbl="fgImgPlace1" presStyleIdx="1" presStyleCnt="3" custLinFactNeighborX="-11740" custLinFactNeighborY="3536"/>
      <dgm:spPr>
        <a:solidFill>
          <a:schemeClr val="accent1">
            <a:lumMod val="20000"/>
            <a:lumOff val="80000"/>
          </a:schemeClr>
        </a:solidFill>
      </dgm:spPr>
    </dgm:pt>
    <dgm:pt modelId="{3621E0DD-CB2E-4328-9BE3-32F02613B46D}" type="pres">
      <dgm:prSet presAssocID="{7B73CADB-1CC3-4468-8ECC-2CB9761E704C}" presName="txShp" presStyleLbl="node1" presStyleIdx="1" presStyleCnt="3" custLinFactNeighborY="4420">
        <dgm:presLayoutVars>
          <dgm:bulletEnabled val="1"/>
        </dgm:presLayoutVars>
      </dgm:prSet>
      <dgm:spPr/>
    </dgm:pt>
    <dgm:pt modelId="{58222258-2644-40F8-AA68-1D942DCC035F}" type="pres">
      <dgm:prSet presAssocID="{4676F73A-1604-46D5-B06C-4555F5F70E43}" presName="spacing" presStyleCnt="0"/>
      <dgm:spPr/>
    </dgm:pt>
    <dgm:pt modelId="{9AE50CC7-D022-4D05-A780-A051102C29EA}" type="pres">
      <dgm:prSet presAssocID="{6D044D94-99A1-4C74-A3CF-11FC76B3DE3A}" presName="composite" presStyleCnt="0"/>
      <dgm:spPr/>
    </dgm:pt>
    <dgm:pt modelId="{B253C808-AD62-4DB7-A357-90682FEFF2CD}" type="pres">
      <dgm:prSet presAssocID="{6D044D94-99A1-4C74-A3CF-11FC76B3DE3A}" presName="imgShp" presStyleLbl="fgImgPlace1" presStyleIdx="2" presStyleCnt="3" custLinFactNeighborX="-3660"/>
      <dgm:spPr>
        <a:solidFill>
          <a:schemeClr val="accent1">
            <a:lumMod val="20000"/>
            <a:lumOff val="80000"/>
          </a:schemeClr>
        </a:solidFill>
      </dgm:spPr>
    </dgm:pt>
    <dgm:pt modelId="{3EAD5462-7F17-4E66-9F89-64965B029253}" type="pres">
      <dgm:prSet presAssocID="{6D044D94-99A1-4C74-A3CF-11FC76B3DE3A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93B599-16A3-4273-A859-0C5C693C4ACC}" srcId="{4DE58DF9-EE77-445C-B614-0463AA29300A}" destId="{B406DF91-F0B6-4599-8EB4-46AB756DF4F3}" srcOrd="0" destOrd="0" parTransId="{AED86591-F1E3-4C2F-B3BC-079248480DFC}" sibTransId="{6841BADA-5400-4188-B169-120EB68F03CC}"/>
    <dgm:cxn modelId="{273B669C-C9D0-4E8A-9944-5B712D8AF404}" type="presOf" srcId="{6D044D94-99A1-4C74-A3CF-11FC76B3DE3A}" destId="{3EAD5462-7F17-4E66-9F89-64965B029253}" srcOrd="0" destOrd="0" presId="urn:microsoft.com/office/officeart/2005/8/layout/vList3"/>
    <dgm:cxn modelId="{F368C0A8-D15B-4327-81FA-43ADBBDF775A}" type="presOf" srcId="{4DE58DF9-EE77-445C-B614-0463AA29300A}" destId="{AA27F330-5BEC-4121-9F19-E0A847DFE228}" srcOrd="0" destOrd="0" presId="urn:microsoft.com/office/officeart/2005/8/layout/vList3"/>
    <dgm:cxn modelId="{99DBCAAB-A281-476B-B326-D00A1C4B89E6}" type="presOf" srcId="{B406DF91-F0B6-4599-8EB4-46AB756DF4F3}" destId="{5913CDF5-E548-435D-B8E2-2465031C84FB}" srcOrd="0" destOrd="0" presId="urn:microsoft.com/office/officeart/2005/8/layout/vList3"/>
    <dgm:cxn modelId="{F02C96B6-74C4-4DBF-85E0-64DBF1B3F76E}" srcId="{4DE58DF9-EE77-445C-B614-0463AA29300A}" destId="{7B73CADB-1CC3-4468-8ECC-2CB9761E704C}" srcOrd="1" destOrd="0" parTransId="{B603C3DF-9128-47AE-81D9-4F70212BCB31}" sibTransId="{4676F73A-1604-46D5-B06C-4555F5F70E43}"/>
    <dgm:cxn modelId="{64B667CE-6D76-4C3A-802C-E37673CFE469}" type="presOf" srcId="{7B73CADB-1CC3-4468-8ECC-2CB9761E704C}" destId="{3621E0DD-CB2E-4328-9BE3-32F02613B46D}" srcOrd="0" destOrd="0" presId="urn:microsoft.com/office/officeart/2005/8/layout/vList3"/>
    <dgm:cxn modelId="{EE6301EF-8F2F-4AA8-A4DD-7E5804646822}" srcId="{4DE58DF9-EE77-445C-B614-0463AA29300A}" destId="{6D044D94-99A1-4C74-A3CF-11FC76B3DE3A}" srcOrd="2" destOrd="0" parTransId="{771BF484-92C9-473A-8F0E-F32DF2435B29}" sibTransId="{B21823D2-8192-4E2A-9187-C41E6B9DC677}"/>
    <dgm:cxn modelId="{6B792B7C-2CC1-4093-AB8D-0F2555156498}" type="presParOf" srcId="{AA27F330-5BEC-4121-9F19-E0A847DFE228}" destId="{B6848F6E-5F5D-43E7-AFEA-6ACF81AFCD4E}" srcOrd="0" destOrd="0" presId="urn:microsoft.com/office/officeart/2005/8/layout/vList3"/>
    <dgm:cxn modelId="{8E03844A-AD04-4CFB-A372-21BE1434DCD5}" type="presParOf" srcId="{B6848F6E-5F5D-43E7-AFEA-6ACF81AFCD4E}" destId="{6265B233-8809-4980-A00D-8EA2E2673AB4}" srcOrd="0" destOrd="0" presId="urn:microsoft.com/office/officeart/2005/8/layout/vList3"/>
    <dgm:cxn modelId="{7FD5B1DE-9490-40C0-9359-F70DD1298AC8}" type="presParOf" srcId="{B6848F6E-5F5D-43E7-AFEA-6ACF81AFCD4E}" destId="{5913CDF5-E548-435D-B8E2-2465031C84FB}" srcOrd="1" destOrd="0" presId="urn:microsoft.com/office/officeart/2005/8/layout/vList3"/>
    <dgm:cxn modelId="{E1F2D686-37FE-4121-8062-FF03A6DE6740}" type="presParOf" srcId="{AA27F330-5BEC-4121-9F19-E0A847DFE228}" destId="{4E3F7FE7-B0D6-4CD6-AF23-A27228C8F864}" srcOrd="1" destOrd="0" presId="urn:microsoft.com/office/officeart/2005/8/layout/vList3"/>
    <dgm:cxn modelId="{739F0330-784D-49E1-94EE-00FFE6923775}" type="presParOf" srcId="{AA27F330-5BEC-4121-9F19-E0A847DFE228}" destId="{275E1315-BB6A-4A2F-997C-B22D34E78456}" srcOrd="2" destOrd="0" presId="urn:microsoft.com/office/officeart/2005/8/layout/vList3"/>
    <dgm:cxn modelId="{388C0D83-37A1-4F7E-8A07-5089D0CEF277}" type="presParOf" srcId="{275E1315-BB6A-4A2F-997C-B22D34E78456}" destId="{34B1116F-BA9A-453B-B5CD-FFCB86062B41}" srcOrd="0" destOrd="0" presId="urn:microsoft.com/office/officeart/2005/8/layout/vList3"/>
    <dgm:cxn modelId="{9A79E06D-8288-4DA2-A3FD-5BF28D731FB4}" type="presParOf" srcId="{275E1315-BB6A-4A2F-997C-B22D34E78456}" destId="{3621E0DD-CB2E-4328-9BE3-32F02613B46D}" srcOrd="1" destOrd="0" presId="urn:microsoft.com/office/officeart/2005/8/layout/vList3"/>
    <dgm:cxn modelId="{06D787B6-9D9D-4B2B-ABD0-AF0B73846083}" type="presParOf" srcId="{AA27F330-5BEC-4121-9F19-E0A847DFE228}" destId="{58222258-2644-40F8-AA68-1D942DCC035F}" srcOrd="3" destOrd="0" presId="urn:microsoft.com/office/officeart/2005/8/layout/vList3"/>
    <dgm:cxn modelId="{A1FA976D-2D51-4AD2-84D9-DA6EDFD03C97}" type="presParOf" srcId="{AA27F330-5BEC-4121-9F19-E0A847DFE228}" destId="{9AE50CC7-D022-4D05-A780-A051102C29EA}" srcOrd="4" destOrd="0" presId="urn:microsoft.com/office/officeart/2005/8/layout/vList3"/>
    <dgm:cxn modelId="{6A2D92A6-0AAB-4CA3-974B-9D9FD159A11F}" type="presParOf" srcId="{9AE50CC7-D022-4D05-A780-A051102C29EA}" destId="{B253C808-AD62-4DB7-A357-90682FEFF2CD}" srcOrd="0" destOrd="0" presId="urn:microsoft.com/office/officeart/2005/8/layout/vList3"/>
    <dgm:cxn modelId="{D1F1CFA9-F09C-43BE-9183-A96C25EEFFE7}" type="presParOf" srcId="{9AE50CC7-D022-4D05-A780-A051102C29EA}" destId="{3EAD5462-7F17-4E66-9F89-64965B02925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E58DF9-EE77-445C-B614-0463AA29300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406DF91-F0B6-4599-8EB4-46AB756DF4F3}">
      <dgm:prSet phldrT="[Text]"/>
      <dgm:spPr/>
      <dgm:t>
        <a:bodyPr/>
        <a:lstStyle/>
        <a:p>
          <a:r>
            <a:rPr lang="en-US" dirty="0"/>
            <a:t>Project Planning &amp; Requirements</a:t>
          </a:r>
        </a:p>
      </dgm:t>
    </dgm:pt>
    <dgm:pt modelId="{AED86591-F1E3-4C2F-B3BC-079248480DFC}" type="parTrans" cxnId="{8E93B599-16A3-4273-A859-0C5C693C4ACC}">
      <dgm:prSet/>
      <dgm:spPr/>
      <dgm:t>
        <a:bodyPr/>
        <a:lstStyle/>
        <a:p>
          <a:endParaRPr lang="en-US"/>
        </a:p>
      </dgm:t>
    </dgm:pt>
    <dgm:pt modelId="{6841BADA-5400-4188-B169-120EB68F03CC}" type="sibTrans" cxnId="{8E93B599-16A3-4273-A859-0C5C693C4ACC}">
      <dgm:prSet/>
      <dgm:spPr/>
      <dgm:t>
        <a:bodyPr/>
        <a:lstStyle/>
        <a:p>
          <a:endParaRPr lang="en-US"/>
        </a:p>
      </dgm:t>
    </dgm:pt>
    <dgm:pt modelId="{7B73CADB-1CC3-4468-8ECC-2CB9761E704C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Development Sprints</a:t>
          </a:r>
        </a:p>
      </dgm:t>
    </dgm:pt>
    <dgm:pt modelId="{B603C3DF-9128-47AE-81D9-4F70212BCB31}" type="parTrans" cxnId="{F02C96B6-74C4-4DBF-85E0-64DBF1B3F76E}">
      <dgm:prSet/>
      <dgm:spPr/>
      <dgm:t>
        <a:bodyPr/>
        <a:lstStyle/>
        <a:p>
          <a:endParaRPr lang="en-US"/>
        </a:p>
      </dgm:t>
    </dgm:pt>
    <dgm:pt modelId="{4676F73A-1604-46D5-B06C-4555F5F70E43}" type="sibTrans" cxnId="{F02C96B6-74C4-4DBF-85E0-64DBF1B3F76E}">
      <dgm:prSet/>
      <dgm:spPr/>
      <dgm:t>
        <a:bodyPr/>
        <a:lstStyle/>
        <a:p>
          <a:endParaRPr lang="en-US"/>
        </a:p>
      </dgm:t>
    </dgm:pt>
    <dgm:pt modelId="{6D044D94-99A1-4C74-A3CF-11FC76B3DE3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Release Activities</a:t>
          </a:r>
        </a:p>
      </dgm:t>
    </dgm:pt>
    <dgm:pt modelId="{771BF484-92C9-473A-8F0E-F32DF2435B29}" type="parTrans" cxnId="{EE6301EF-8F2F-4AA8-A4DD-7E5804646822}">
      <dgm:prSet/>
      <dgm:spPr/>
      <dgm:t>
        <a:bodyPr/>
        <a:lstStyle/>
        <a:p>
          <a:endParaRPr lang="en-US"/>
        </a:p>
      </dgm:t>
    </dgm:pt>
    <dgm:pt modelId="{B21823D2-8192-4E2A-9187-C41E6B9DC677}" type="sibTrans" cxnId="{EE6301EF-8F2F-4AA8-A4DD-7E5804646822}">
      <dgm:prSet/>
      <dgm:spPr/>
      <dgm:t>
        <a:bodyPr/>
        <a:lstStyle/>
        <a:p>
          <a:endParaRPr lang="en-US"/>
        </a:p>
      </dgm:t>
    </dgm:pt>
    <dgm:pt modelId="{AA27F330-5BEC-4121-9F19-E0A847DFE228}" type="pres">
      <dgm:prSet presAssocID="{4DE58DF9-EE77-445C-B614-0463AA29300A}" presName="linearFlow" presStyleCnt="0">
        <dgm:presLayoutVars>
          <dgm:dir/>
          <dgm:resizeHandles val="exact"/>
        </dgm:presLayoutVars>
      </dgm:prSet>
      <dgm:spPr/>
    </dgm:pt>
    <dgm:pt modelId="{B6848F6E-5F5D-43E7-AFEA-6ACF81AFCD4E}" type="pres">
      <dgm:prSet presAssocID="{B406DF91-F0B6-4599-8EB4-46AB756DF4F3}" presName="composite" presStyleCnt="0"/>
      <dgm:spPr/>
    </dgm:pt>
    <dgm:pt modelId="{6265B233-8809-4980-A00D-8EA2E2673AB4}" type="pres">
      <dgm:prSet presAssocID="{B406DF91-F0B6-4599-8EB4-46AB756DF4F3}" presName="imgShp" presStyleLbl="fgImgPlace1" presStyleIdx="0" presStyleCnt="3" custLinFactNeighborX="-14182" custLinFactNeighborY="-151"/>
      <dgm:spPr>
        <a:solidFill>
          <a:schemeClr val="accent1">
            <a:lumMod val="20000"/>
            <a:lumOff val="80000"/>
          </a:schemeClr>
        </a:solidFill>
        <a:ln>
          <a:solidFill>
            <a:schemeClr val="accent5"/>
          </a:solidFill>
        </a:ln>
      </dgm:spPr>
    </dgm:pt>
    <dgm:pt modelId="{5913CDF5-E548-435D-B8E2-2465031C84FB}" type="pres">
      <dgm:prSet presAssocID="{B406DF91-F0B6-4599-8EB4-46AB756DF4F3}" presName="txShp" presStyleLbl="node1" presStyleIdx="0" presStyleCnt="3">
        <dgm:presLayoutVars>
          <dgm:bulletEnabled val="1"/>
        </dgm:presLayoutVars>
      </dgm:prSet>
      <dgm:spPr/>
    </dgm:pt>
    <dgm:pt modelId="{4E3F7FE7-B0D6-4CD6-AF23-A27228C8F864}" type="pres">
      <dgm:prSet presAssocID="{6841BADA-5400-4188-B169-120EB68F03CC}" presName="spacing" presStyleCnt="0"/>
      <dgm:spPr/>
    </dgm:pt>
    <dgm:pt modelId="{275E1315-BB6A-4A2F-997C-B22D34E78456}" type="pres">
      <dgm:prSet presAssocID="{7B73CADB-1CC3-4468-8ECC-2CB9761E704C}" presName="composite" presStyleCnt="0"/>
      <dgm:spPr/>
    </dgm:pt>
    <dgm:pt modelId="{34B1116F-BA9A-453B-B5CD-FFCB86062B41}" type="pres">
      <dgm:prSet presAssocID="{7B73CADB-1CC3-4468-8ECC-2CB9761E704C}" presName="imgShp" presStyleLbl="fgImgPlace1" presStyleIdx="1" presStyleCnt="3" custLinFactNeighborX="-11740" custLinFactNeighborY="3536"/>
      <dgm:spPr>
        <a:solidFill>
          <a:schemeClr val="accent1">
            <a:lumMod val="20000"/>
            <a:lumOff val="80000"/>
          </a:schemeClr>
        </a:solidFill>
      </dgm:spPr>
    </dgm:pt>
    <dgm:pt modelId="{3621E0DD-CB2E-4328-9BE3-32F02613B46D}" type="pres">
      <dgm:prSet presAssocID="{7B73CADB-1CC3-4468-8ECC-2CB9761E704C}" presName="txShp" presStyleLbl="node1" presStyleIdx="1" presStyleCnt="3" custLinFactNeighborY="4420">
        <dgm:presLayoutVars>
          <dgm:bulletEnabled val="1"/>
        </dgm:presLayoutVars>
      </dgm:prSet>
      <dgm:spPr/>
    </dgm:pt>
    <dgm:pt modelId="{58222258-2644-40F8-AA68-1D942DCC035F}" type="pres">
      <dgm:prSet presAssocID="{4676F73A-1604-46D5-B06C-4555F5F70E43}" presName="spacing" presStyleCnt="0"/>
      <dgm:spPr/>
    </dgm:pt>
    <dgm:pt modelId="{9AE50CC7-D022-4D05-A780-A051102C29EA}" type="pres">
      <dgm:prSet presAssocID="{6D044D94-99A1-4C74-A3CF-11FC76B3DE3A}" presName="composite" presStyleCnt="0"/>
      <dgm:spPr/>
    </dgm:pt>
    <dgm:pt modelId="{B253C808-AD62-4DB7-A357-90682FEFF2CD}" type="pres">
      <dgm:prSet presAssocID="{6D044D94-99A1-4C74-A3CF-11FC76B3DE3A}" presName="imgShp" presStyleLbl="fgImgPlace1" presStyleIdx="2" presStyleCnt="3" custLinFactNeighborX="-3660"/>
      <dgm:spPr>
        <a:solidFill>
          <a:schemeClr val="accent1">
            <a:lumMod val="20000"/>
            <a:lumOff val="80000"/>
          </a:schemeClr>
        </a:solidFill>
      </dgm:spPr>
    </dgm:pt>
    <dgm:pt modelId="{3EAD5462-7F17-4E66-9F89-64965B029253}" type="pres">
      <dgm:prSet presAssocID="{6D044D94-99A1-4C74-A3CF-11FC76B3DE3A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93B599-16A3-4273-A859-0C5C693C4ACC}" srcId="{4DE58DF9-EE77-445C-B614-0463AA29300A}" destId="{B406DF91-F0B6-4599-8EB4-46AB756DF4F3}" srcOrd="0" destOrd="0" parTransId="{AED86591-F1E3-4C2F-B3BC-079248480DFC}" sibTransId="{6841BADA-5400-4188-B169-120EB68F03CC}"/>
    <dgm:cxn modelId="{273B669C-C9D0-4E8A-9944-5B712D8AF404}" type="presOf" srcId="{6D044D94-99A1-4C74-A3CF-11FC76B3DE3A}" destId="{3EAD5462-7F17-4E66-9F89-64965B029253}" srcOrd="0" destOrd="0" presId="urn:microsoft.com/office/officeart/2005/8/layout/vList3"/>
    <dgm:cxn modelId="{F368C0A8-D15B-4327-81FA-43ADBBDF775A}" type="presOf" srcId="{4DE58DF9-EE77-445C-B614-0463AA29300A}" destId="{AA27F330-5BEC-4121-9F19-E0A847DFE228}" srcOrd="0" destOrd="0" presId="urn:microsoft.com/office/officeart/2005/8/layout/vList3"/>
    <dgm:cxn modelId="{99DBCAAB-A281-476B-B326-D00A1C4B89E6}" type="presOf" srcId="{B406DF91-F0B6-4599-8EB4-46AB756DF4F3}" destId="{5913CDF5-E548-435D-B8E2-2465031C84FB}" srcOrd="0" destOrd="0" presId="urn:microsoft.com/office/officeart/2005/8/layout/vList3"/>
    <dgm:cxn modelId="{F02C96B6-74C4-4DBF-85E0-64DBF1B3F76E}" srcId="{4DE58DF9-EE77-445C-B614-0463AA29300A}" destId="{7B73CADB-1CC3-4468-8ECC-2CB9761E704C}" srcOrd="1" destOrd="0" parTransId="{B603C3DF-9128-47AE-81D9-4F70212BCB31}" sibTransId="{4676F73A-1604-46D5-B06C-4555F5F70E43}"/>
    <dgm:cxn modelId="{64B667CE-6D76-4C3A-802C-E37673CFE469}" type="presOf" srcId="{7B73CADB-1CC3-4468-8ECC-2CB9761E704C}" destId="{3621E0DD-CB2E-4328-9BE3-32F02613B46D}" srcOrd="0" destOrd="0" presId="urn:microsoft.com/office/officeart/2005/8/layout/vList3"/>
    <dgm:cxn modelId="{EE6301EF-8F2F-4AA8-A4DD-7E5804646822}" srcId="{4DE58DF9-EE77-445C-B614-0463AA29300A}" destId="{6D044D94-99A1-4C74-A3CF-11FC76B3DE3A}" srcOrd="2" destOrd="0" parTransId="{771BF484-92C9-473A-8F0E-F32DF2435B29}" sibTransId="{B21823D2-8192-4E2A-9187-C41E6B9DC677}"/>
    <dgm:cxn modelId="{6B792B7C-2CC1-4093-AB8D-0F2555156498}" type="presParOf" srcId="{AA27F330-5BEC-4121-9F19-E0A847DFE228}" destId="{B6848F6E-5F5D-43E7-AFEA-6ACF81AFCD4E}" srcOrd="0" destOrd="0" presId="urn:microsoft.com/office/officeart/2005/8/layout/vList3"/>
    <dgm:cxn modelId="{8E03844A-AD04-4CFB-A372-21BE1434DCD5}" type="presParOf" srcId="{B6848F6E-5F5D-43E7-AFEA-6ACF81AFCD4E}" destId="{6265B233-8809-4980-A00D-8EA2E2673AB4}" srcOrd="0" destOrd="0" presId="urn:microsoft.com/office/officeart/2005/8/layout/vList3"/>
    <dgm:cxn modelId="{7FD5B1DE-9490-40C0-9359-F70DD1298AC8}" type="presParOf" srcId="{B6848F6E-5F5D-43E7-AFEA-6ACF81AFCD4E}" destId="{5913CDF5-E548-435D-B8E2-2465031C84FB}" srcOrd="1" destOrd="0" presId="urn:microsoft.com/office/officeart/2005/8/layout/vList3"/>
    <dgm:cxn modelId="{E1F2D686-37FE-4121-8062-FF03A6DE6740}" type="presParOf" srcId="{AA27F330-5BEC-4121-9F19-E0A847DFE228}" destId="{4E3F7FE7-B0D6-4CD6-AF23-A27228C8F864}" srcOrd="1" destOrd="0" presId="urn:microsoft.com/office/officeart/2005/8/layout/vList3"/>
    <dgm:cxn modelId="{739F0330-784D-49E1-94EE-00FFE6923775}" type="presParOf" srcId="{AA27F330-5BEC-4121-9F19-E0A847DFE228}" destId="{275E1315-BB6A-4A2F-997C-B22D34E78456}" srcOrd="2" destOrd="0" presId="urn:microsoft.com/office/officeart/2005/8/layout/vList3"/>
    <dgm:cxn modelId="{388C0D83-37A1-4F7E-8A07-5089D0CEF277}" type="presParOf" srcId="{275E1315-BB6A-4A2F-997C-B22D34E78456}" destId="{34B1116F-BA9A-453B-B5CD-FFCB86062B41}" srcOrd="0" destOrd="0" presId="urn:microsoft.com/office/officeart/2005/8/layout/vList3"/>
    <dgm:cxn modelId="{9A79E06D-8288-4DA2-A3FD-5BF28D731FB4}" type="presParOf" srcId="{275E1315-BB6A-4A2F-997C-B22D34E78456}" destId="{3621E0DD-CB2E-4328-9BE3-32F02613B46D}" srcOrd="1" destOrd="0" presId="urn:microsoft.com/office/officeart/2005/8/layout/vList3"/>
    <dgm:cxn modelId="{06D787B6-9D9D-4B2B-ABD0-AF0B73846083}" type="presParOf" srcId="{AA27F330-5BEC-4121-9F19-E0A847DFE228}" destId="{58222258-2644-40F8-AA68-1D942DCC035F}" srcOrd="3" destOrd="0" presId="urn:microsoft.com/office/officeart/2005/8/layout/vList3"/>
    <dgm:cxn modelId="{A1FA976D-2D51-4AD2-84D9-DA6EDFD03C97}" type="presParOf" srcId="{AA27F330-5BEC-4121-9F19-E0A847DFE228}" destId="{9AE50CC7-D022-4D05-A780-A051102C29EA}" srcOrd="4" destOrd="0" presId="urn:microsoft.com/office/officeart/2005/8/layout/vList3"/>
    <dgm:cxn modelId="{6A2D92A6-0AAB-4CA3-974B-9D9FD159A11F}" type="presParOf" srcId="{9AE50CC7-D022-4D05-A780-A051102C29EA}" destId="{B253C808-AD62-4DB7-A357-90682FEFF2CD}" srcOrd="0" destOrd="0" presId="urn:microsoft.com/office/officeart/2005/8/layout/vList3"/>
    <dgm:cxn modelId="{D1F1CFA9-F09C-43BE-9183-A96C25EEFFE7}" type="presParOf" srcId="{9AE50CC7-D022-4D05-A780-A051102C29EA}" destId="{3EAD5462-7F17-4E66-9F89-64965B02925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E58DF9-EE77-445C-B614-0463AA29300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406DF91-F0B6-4599-8EB4-46AB756DF4F3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Project Planning &amp; Requirements</a:t>
          </a:r>
        </a:p>
      </dgm:t>
    </dgm:pt>
    <dgm:pt modelId="{AED86591-F1E3-4C2F-B3BC-079248480DFC}" type="parTrans" cxnId="{8E93B599-16A3-4273-A859-0C5C693C4ACC}">
      <dgm:prSet/>
      <dgm:spPr/>
      <dgm:t>
        <a:bodyPr/>
        <a:lstStyle/>
        <a:p>
          <a:endParaRPr lang="en-US"/>
        </a:p>
      </dgm:t>
    </dgm:pt>
    <dgm:pt modelId="{6841BADA-5400-4188-B169-120EB68F03CC}" type="sibTrans" cxnId="{8E93B599-16A3-4273-A859-0C5C693C4ACC}">
      <dgm:prSet/>
      <dgm:spPr/>
      <dgm:t>
        <a:bodyPr/>
        <a:lstStyle/>
        <a:p>
          <a:endParaRPr lang="en-US"/>
        </a:p>
      </dgm:t>
    </dgm:pt>
    <dgm:pt modelId="{7B73CADB-1CC3-4468-8ECC-2CB9761E704C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Development Sprints</a:t>
          </a:r>
        </a:p>
      </dgm:t>
    </dgm:pt>
    <dgm:pt modelId="{B603C3DF-9128-47AE-81D9-4F70212BCB31}" type="parTrans" cxnId="{F02C96B6-74C4-4DBF-85E0-64DBF1B3F76E}">
      <dgm:prSet/>
      <dgm:spPr/>
      <dgm:t>
        <a:bodyPr/>
        <a:lstStyle/>
        <a:p>
          <a:endParaRPr lang="en-US"/>
        </a:p>
      </dgm:t>
    </dgm:pt>
    <dgm:pt modelId="{4676F73A-1604-46D5-B06C-4555F5F70E43}" type="sibTrans" cxnId="{F02C96B6-74C4-4DBF-85E0-64DBF1B3F76E}">
      <dgm:prSet/>
      <dgm:spPr/>
      <dgm:t>
        <a:bodyPr/>
        <a:lstStyle/>
        <a:p>
          <a:endParaRPr lang="en-US"/>
        </a:p>
      </dgm:t>
    </dgm:pt>
    <dgm:pt modelId="{6D044D94-99A1-4C74-A3CF-11FC76B3DE3A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Release Activities</a:t>
          </a:r>
        </a:p>
      </dgm:t>
    </dgm:pt>
    <dgm:pt modelId="{771BF484-92C9-473A-8F0E-F32DF2435B29}" type="parTrans" cxnId="{EE6301EF-8F2F-4AA8-A4DD-7E5804646822}">
      <dgm:prSet/>
      <dgm:spPr/>
      <dgm:t>
        <a:bodyPr/>
        <a:lstStyle/>
        <a:p>
          <a:endParaRPr lang="en-US"/>
        </a:p>
      </dgm:t>
    </dgm:pt>
    <dgm:pt modelId="{B21823D2-8192-4E2A-9187-C41E6B9DC677}" type="sibTrans" cxnId="{EE6301EF-8F2F-4AA8-A4DD-7E5804646822}">
      <dgm:prSet/>
      <dgm:spPr/>
      <dgm:t>
        <a:bodyPr/>
        <a:lstStyle/>
        <a:p>
          <a:endParaRPr lang="en-US"/>
        </a:p>
      </dgm:t>
    </dgm:pt>
    <dgm:pt modelId="{AA27F330-5BEC-4121-9F19-E0A847DFE228}" type="pres">
      <dgm:prSet presAssocID="{4DE58DF9-EE77-445C-B614-0463AA29300A}" presName="linearFlow" presStyleCnt="0">
        <dgm:presLayoutVars>
          <dgm:dir/>
          <dgm:resizeHandles val="exact"/>
        </dgm:presLayoutVars>
      </dgm:prSet>
      <dgm:spPr/>
    </dgm:pt>
    <dgm:pt modelId="{B6848F6E-5F5D-43E7-AFEA-6ACF81AFCD4E}" type="pres">
      <dgm:prSet presAssocID="{B406DF91-F0B6-4599-8EB4-46AB756DF4F3}" presName="composite" presStyleCnt="0"/>
      <dgm:spPr/>
    </dgm:pt>
    <dgm:pt modelId="{6265B233-8809-4980-A00D-8EA2E2673AB4}" type="pres">
      <dgm:prSet presAssocID="{B406DF91-F0B6-4599-8EB4-46AB756DF4F3}" presName="imgShp" presStyleLbl="fgImgPlace1" presStyleIdx="0" presStyleCnt="3" custLinFactNeighborX="-14182" custLinFactNeighborY="-151"/>
      <dgm:spPr>
        <a:solidFill>
          <a:schemeClr val="accent1">
            <a:lumMod val="20000"/>
            <a:lumOff val="80000"/>
          </a:schemeClr>
        </a:solidFill>
        <a:ln>
          <a:solidFill>
            <a:schemeClr val="accent5"/>
          </a:solidFill>
        </a:ln>
      </dgm:spPr>
    </dgm:pt>
    <dgm:pt modelId="{5913CDF5-E548-435D-B8E2-2465031C84FB}" type="pres">
      <dgm:prSet presAssocID="{B406DF91-F0B6-4599-8EB4-46AB756DF4F3}" presName="txShp" presStyleLbl="node1" presStyleIdx="0" presStyleCnt="3">
        <dgm:presLayoutVars>
          <dgm:bulletEnabled val="1"/>
        </dgm:presLayoutVars>
      </dgm:prSet>
      <dgm:spPr/>
    </dgm:pt>
    <dgm:pt modelId="{4E3F7FE7-B0D6-4CD6-AF23-A27228C8F864}" type="pres">
      <dgm:prSet presAssocID="{6841BADA-5400-4188-B169-120EB68F03CC}" presName="spacing" presStyleCnt="0"/>
      <dgm:spPr/>
    </dgm:pt>
    <dgm:pt modelId="{275E1315-BB6A-4A2F-997C-B22D34E78456}" type="pres">
      <dgm:prSet presAssocID="{7B73CADB-1CC3-4468-8ECC-2CB9761E704C}" presName="composite" presStyleCnt="0"/>
      <dgm:spPr/>
    </dgm:pt>
    <dgm:pt modelId="{34B1116F-BA9A-453B-B5CD-FFCB86062B41}" type="pres">
      <dgm:prSet presAssocID="{7B73CADB-1CC3-4468-8ECC-2CB9761E704C}" presName="imgShp" presStyleLbl="fgImgPlace1" presStyleIdx="1" presStyleCnt="3" custLinFactNeighborX="-11740" custLinFactNeighborY="3536"/>
      <dgm:spPr>
        <a:solidFill>
          <a:schemeClr val="accent1">
            <a:lumMod val="20000"/>
            <a:lumOff val="80000"/>
          </a:schemeClr>
        </a:solidFill>
      </dgm:spPr>
    </dgm:pt>
    <dgm:pt modelId="{3621E0DD-CB2E-4328-9BE3-32F02613B46D}" type="pres">
      <dgm:prSet presAssocID="{7B73CADB-1CC3-4468-8ECC-2CB9761E704C}" presName="txShp" presStyleLbl="node1" presStyleIdx="1" presStyleCnt="3" custLinFactNeighborY="4420">
        <dgm:presLayoutVars>
          <dgm:bulletEnabled val="1"/>
        </dgm:presLayoutVars>
      </dgm:prSet>
      <dgm:spPr/>
    </dgm:pt>
    <dgm:pt modelId="{58222258-2644-40F8-AA68-1D942DCC035F}" type="pres">
      <dgm:prSet presAssocID="{4676F73A-1604-46D5-B06C-4555F5F70E43}" presName="spacing" presStyleCnt="0"/>
      <dgm:spPr/>
    </dgm:pt>
    <dgm:pt modelId="{9AE50CC7-D022-4D05-A780-A051102C29EA}" type="pres">
      <dgm:prSet presAssocID="{6D044D94-99A1-4C74-A3CF-11FC76B3DE3A}" presName="composite" presStyleCnt="0"/>
      <dgm:spPr/>
    </dgm:pt>
    <dgm:pt modelId="{B253C808-AD62-4DB7-A357-90682FEFF2CD}" type="pres">
      <dgm:prSet presAssocID="{6D044D94-99A1-4C74-A3CF-11FC76B3DE3A}" presName="imgShp" presStyleLbl="fgImgPlace1" presStyleIdx="2" presStyleCnt="3" custLinFactNeighborX="-3660"/>
      <dgm:spPr>
        <a:solidFill>
          <a:schemeClr val="accent1">
            <a:lumMod val="20000"/>
            <a:lumOff val="80000"/>
          </a:schemeClr>
        </a:solidFill>
      </dgm:spPr>
    </dgm:pt>
    <dgm:pt modelId="{3EAD5462-7F17-4E66-9F89-64965B029253}" type="pres">
      <dgm:prSet presAssocID="{6D044D94-99A1-4C74-A3CF-11FC76B3DE3A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93B599-16A3-4273-A859-0C5C693C4ACC}" srcId="{4DE58DF9-EE77-445C-B614-0463AA29300A}" destId="{B406DF91-F0B6-4599-8EB4-46AB756DF4F3}" srcOrd="0" destOrd="0" parTransId="{AED86591-F1E3-4C2F-B3BC-079248480DFC}" sibTransId="{6841BADA-5400-4188-B169-120EB68F03CC}"/>
    <dgm:cxn modelId="{273B669C-C9D0-4E8A-9944-5B712D8AF404}" type="presOf" srcId="{6D044D94-99A1-4C74-A3CF-11FC76B3DE3A}" destId="{3EAD5462-7F17-4E66-9F89-64965B029253}" srcOrd="0" destOrd="0" presId="urn:microsoft.com/office/officeart/2005/8/layout/vList3"/>
    <dgm:cxn modelId="{F368C0A8-D15B-4327-81FA-43ADBBDF775A}" type="presOf" srcId="{4DE58DF9-EE77-445C-B614-0463AA29300A}" destId="{AA27F330-5BEC-4121-9F19-E0A847DFE228}" srcOrd="0" destOrd="0" presId="urn:microsoft.com/office/officeart/2005/8/layout/vList3"/>
    <dgm:cxn modelId="{99DBCAAB-A281-476B-B326-D00A1C4B89E6}" type="presOf" srcId="{B406DF91-F0B6-4599-8EB4-46AB756DF4F3}" destId="{5913CDF5-E548-435D-B8E2-2465031C84FB}" srcOrd="0" destOrd="0" presId="urn:microsoft.com/office/officeart/2005/8/layout/vList3"/>
    <dgm:cxn modelId="{F02C96B6-74C4-4DBF-85E0-64DBF1B3F76E}" srcId="{4DE58DF9-EE77-445C-B614-0463AA29300A}" destId="{7B73CADB-1CC3-4468-8ECC-2CB9761E704C}" srcOrd="1" destOrd="0" parTransId="{B603C3DF-9128-47AE-81D9-4F70212BCB31}" sibTransId="{4676F73A-1604-46D5-B06C-4555F5F70E43}"/>
    <dgm:cxn modelId="{64B667CE-6D76-4C3A-802C-E37673CFE469}" type="presOf" srcId="{7B73CADB-1CC3-4468-8ECC-2CB9761E704C}" destId="{3621E0DD-CB2E-4328-9BE3-32F02613B46D}" srcOrd="0" destOrd="0" presId="urn:microsoft.com/office/officeart/2005/8/layout/vList3"/>
    <dgm:cxn modelId="{EE6301EF-8F2F-4AA8-A4DD-7E5804646822}" srcId="{4DE58DF9-EE77-445C-B614-0463AA29300A}" destId="{6D044D94-99A1-4C74-A3CF-11FC76B3DE3A}" srcOrd="2" destOrd="0" parTransId="{771BF484-92C9-473A-8F0E-F32DF2435B29}" sibTransId="{B21823D2-8192-4E2A-9187-C41E6B9DC677}"/>
    <dgm:cxn modelId="{6B792B7C-2CC1-4093-AB8D-0F2555156498}" type="presParOf" srcId="{AA27F330-5BEC-4121-9F19-E0A847DFE228}" destId="{B6848F6E-5F5D-43E7-AFEA-6ACF81AFCD4E}" srcOrd="0" destOrd="0" presId="urn:microsoft.com/office/officeart/2005/8/layout/vList3"/>
    <dgm:cxn modelId="{8E03844A-AD04-4CFB-A372-21BE1434DCD5}" type="presParOf" srcId="{B6848F6E-5F5D-43E7-AFEA-6ACF81AFCD4E}" destId="{6265B233-8809-4980-A00D-8EA2E2673AB4}" srcOrd="0" destOrd="0" presId="urn:microsoft.com/office/officeart/2005/8/layout/vList3"/>
    <dgm:cxn modelId="{7FD5B1DE-9490-40C0-9359-F70DD1298AC8}" type="presParOf" srcId="{B6848F6E-5F5D-43E7-AFEA-6ACF81AFCD4E}" destId="{5913CDF5-E548-435D-B8E2-2465031C84FB}" srcOrd="1" destOrd="0" presId="urn:microsoft.com/office/officeart/2005/8/layout/vList3"/>
    <dgm:cxn modelId="{E1F2D686-37FE-4121-8062-FF03A6DE6740}" type="presParOf" srcId="{AA27F330-5BEC-4121-9F19-E0A847DFE228}" destId="{4E3F7FE7-B0D6-4CD6-AF23-A27228C8F864}" srcOrd="1" destOrd="0" presId="urn:microsoft.com/office/officeart/2005/8/layout/vList3"/>
    <dgm:cxn modelId="{739F0330-784D-49E1-94EE-00FFE6923775}" type="presParOf" srcId="{AA27F330-5BEC-4121-9F19-E0A847DFE228}" destId="{275E1315-BB6A-4A2F-997C-B22D34E78456}" srcOrd="2" destOrd="0" presId="urn:microsoft.com/office/officeart/2005/8/layout/vList3"/>
    <dgm:cxn modelId="{388C0D83-37A1-4F7E-8A07-5089D0CEF277}" type="presParOf" srcId="{275E1315-BB6A-4A2F-997C-B22D34E78456}" destId="{34B1116F-BA9A-453B-B5CD-FFCB86062B41}" srcOrd="0" destOrd="0" presId="urn:microsoft.com/office/officeart/2005/8/layout/vList3"/>
    <dgm:cxn modelId="{9A79E06D-8288-4DA2-A3FD-5BF28D731FB4}" type="presParOf" srcId="{275E1315-BB6A-4A2F-997C-B22D34E78456}" destId="{3621E0DD-CB2E-4328-9BE3-32F02613B46D}" srcOrd="1" destOrd="0" presId="urn:microsoft.com/office/officeart/2005/8/layout/vList3"/>
    <dgm:cxn modelId="{06D787B6-9D9D-4B2B-ABD0-AF0B73846083}" type="presParOf" srcId="{AA27F330-5BEC-4121-9F19-E0A847DFE228}" destId="{58222258-2644-40F8-AA68-1D942DCC035F}" srcOrd="3" destOrd="0" presId="urn:microsoft.com/office/officeart/2005/8/layout/vList3"/>
    <dgm:cxn modelId="{A1FA976D-2D51-4AD2-84D9-DA6EDFD03C97}" type="presParOf" srcId="{AA27F330-5BEC-4121-9F19-E0A847DFE228}" destId="{9AE50CC7-D022-4D05-A780-A051102C29EA}" srcOrd="4" destOrd="0" presId="urn:microsoft.com/office/officeart/2005/8/layout/vList3"/>
    <dgm:cxn modelId="{6A2D92A6-0AAB-4CA3-974B-9D9FD159A11F}" type="presParOf" srcId="{9AE50CC7-D022-4D05-A780-A051102C29EA}" destId="{B253C808-AD62-4DB7-A357-90682FEFF2CD}" srcOrd="0" destOrd="0" presId="urn:microsoft.com/office/officeart/2005/8/layout/vList3"/>
    <dgm:cxn modelId="{D1F1CFA9-F09C-43BE-9183-A96C25EEFFE7}" type="presParOf" srcId="{9AE50CC7-D022-4D05-A780-A051102C29EA}" destId="{3EAD5462-7F17-4E66-9F89-64965B02925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E58DF9-EE77-445C-B614-0463AA29300A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B406DF91-F0B6-4599-8EB4-46AB756DF4F3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Project Planning &amp; Requirements</a:t>
          </a:r>
        </a:p>
      </dgm:t>
    </dgm:pt>
    <dgm:pt modelId="{AED86591-F1E3-4C2F-B3BC-079248480DFC}" type="parTrans" cxnId="{8E93B599-16A3-4273-A859-0C5C693C4ACC}">
      <dgm:prSet/>
      <dgm:spPr/>
      <dgm:t>
        <a:bodyPr/>
        <a:lstStyle/>
        <a:p>
          <a:endParaRPr lang="en-US"/>
        </a:p>
      </dgm:t>
    </dgm:pt>
    <dgm:pt modelId="{6841BADA-5400-4188-B169-120EB68F03CC}" type="sibTrans" cxnId="{8E93B599-16A3-4273-A859-0C5C693C4ACC}">
      <dgm:prSet/>
      <dgm:spPr/>
      <dgm:t>
        <a:bodyPr/>
        <a:lstStyle/>
        <a:p>
          <a:endParaRPr lang="en-US"/>
        </a:p>
      </dgm:t>
    </dgm:pt>
    <dgm:pt modelId="{7B73CADB-1CC3-4468-8ECC-2CB9761E704C}">
      <dgm:prSet phldrT="[Text]"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dirty="0"/>
            <a:t>Development Sprints</a:t>
          </a:r>
        </a:p>
      </dgm:t>
    </dgm:pt>
    <dgm:pt modelId="{B603C3DF-9128-47AE-81D9-4F70212BCB31}" type="parTrans" cxnId="{F02C96B6-74C4-4DBF-85E0-64DBF1B3F76E}">
      <dgm:prSet/>
      <dgm:spPr/>
      <dgm:t>
        <a:bodyPr/>
        <a:lstStyle/>
        <a:p>
          <a:endParaRPr lang="en-US"/>
        </a:p>
      </dgm:t>
    </dgm:pt>
    <dgm:pt modelId="{4676F73A-1604-46D5-B06C-4555F5F70E43}" type="sibTrans" cxnId="{F02C96B6-74C4-4DBF-85E0-64DBF1B3F76E}">
      <dgm:prSet/>
      <dgm:spPr/>
      <dgm:t>
        <a:bodyPr/>
        <a:lstStyle/>
        <a:p>
          <a:endParaRPr lang="en-US"/>
        </a:p>
      </dgm:t>
    </dgm:pt>
    <dgm:pt modelId="{6D044D94-99A1-4C74-A3CF-11FC76B3DE3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Release Activities</a:t>
          </a:r>
        </a:p>
      </dgm:t>
    </dgm:pt>
    <dgm:pt modelId="{771BF484-92C9-473A-8F0E-F32DF2435B29}" type="parTrans" cxnId="{EE6301EF-8F2F-4AA8-A4DD-7E5804646822}">
      <dgm:prSet/>
      <dgm:spPr/>
      <dgm:t>
        <a:bodyPr/>
        <a:lstStyle/>
        <a:p>
          <a:endParaRPr lang="en-US"/>
        </a:p>
      </dgm:t>
    </dgm:pt>
    <dgm:pt modelId="{B21823D2-8192-4E2A-9187-C41E6B9DC677}" type="sibTrans" cxnId="{EE6301EF-8F2F-4AA8-A4DD-7E5804646822}">
      <dgm:prSet/>
      <dgm:spPr/>
      <dgm:t>
        <a:bodyPr/>
        <a:lstStyle/>
        <a:p>
          <a:endParaRPr lang="en-US"/>
        </a:p>
      </dgm:t>
    </dgm:pt>
    <dgm:pt modelId="{AA27F330-5BEC-4121-9F19-E0A847DFE228}" type="pres">
      <dgm:prSet presAssocID="{4DE58DF9-EE77-445C-B614-0463AA29300A}" presName="linearFlow" presStyleCnt="0">
        <dgm:presLayoutVars>
          <dgm:dir/>
          <dgm:resizeHandles val="exact"/>
        </dgm:presLayoutVars>
      </dgm:prSet>
      <dgm:spPr/>
    </dgm:pt>
    <dgm:pt modelId="{B6848F6E-5F5D-43E7-AFEA-6ACF81AFCD4E}" type="pres">
      <dgm:prSet presAssocID="{B406DF91-F0B6-4599-8EB4-46AB756DF4F3}" presName="composite" presStyleCnt="0"/>
      <dgm:spPr/>
    </dgm:pt>
    <dgm:pt modelId="{6265B233-8809-4980-A00D-8EA2E2673AB4}" type="pres">
      <dgm:prSet presAssocID="{B406DF91-F0B6-4599-8EB4-46AB756DF4F3}" presName="imgShp" presStyleLbl="fgImgPlace1" presStyleIdx="0" presStyleCnt="3" custLinFactNeighborX="-14182" custLinFactNeighborY="-151"/>
      <dgm:spPr>
        <a:solidFill>
          <a:schemeClr val="accent1">
            <a:lumMod val="20000"/>
            <a:lumOff val="80000"/>
          </a:schemeClr>
        </a:solidFill>
        <a:ln>
          <a:solidFill>
            <a:schemeClr val="accent5"/>
          </a:solidFill>
        </a:ln>
      </dgm:spPr>
    </dgm:pt>
    <dgm:pt modelId="{5913CDF5-E548-435D-B8E2-2465031C84FB}" type="pres">
      <dgm:prSet presAssocID="{B406DF91-F0B6-4599-8EB4-46AB756DF4F3}" presName="txShp" presStyleLbl="node1" presStyleIdx="0" presStyleCnt="3">
        <dgm:presLayoutVars>
          <dgm:bulletEnabled val="1"/>
        </dgm:presLayoutVars>
      </dgm:prSet>
      <dgm:spPr/>
    </dgm:pt>
    <dgm:pt modelId="{4E3F7FE7-B0D6-4CD6-AF23-A27228C8F864}" type="pres">
      <dgm:prSet presAssocID="{6841BADA-5400-4188-B169-120EB68F03CC}" presName="spacing" presStyleCnt="0"/>
      <dgm:spPr/>
    </dgm:pt>
    <dgm:pt modelId="{275E1315-BB6A-4A2F-997C-B22D34E78456}" type="pres">
      <dgm:prSet presAssocID="{7B73CADB-1CC3-4468-8ECC-2CB9761E704C}" presName="composite" presStyleCnt="0"/>
      <dgm:spPr/>
    </dgm:pt>
    <dgm:pt modelId="{34B1116F-BA9A-453B-B5CD-FFCB86062B41}" type="pres">
      <dgm:prSet presAssocID="{7B73CADB-1CC3-4468-8ECC-2CB9761E704C}" presName="imgShp" presStyleLbl="fgImgPlace1" presStyleIdx="1" presStyleCnt="3" custLinFactNeighborX="-11740" custLinFactNeighborY="3536"/>
      <dgm:spPr>
        <a:solidFill>
          <a:schemeClr val="accent1">
            <a:lumMod val="20000"/>
            <a:lumOff val="80000"/>
          </a:schemeClr>
        </a:solidFill>
      </dgm:spPr>
    </dgm:pt>
    <dgm:pt modelId="{3621E0DD-CB2E-4328-9BE3-32F02613B46D}" type="pres">
      <dgm:prSet presAssocID="{7B73CADB-1CC3-4468-8ECC-2CB9761E704C}" presName="txShp" presStyleLbl="node1" presStyleIdx="1" presStyleCnt="3" custLinFactNeighborY="4420">
        <dgm:presLayoutVars>
          <dgm:bulletEnabled val="1"/>
        </dgm:presLayoutVars>
      </dgm:prSet>
      <dgm:spPr/>
    </dgm:pt>
    <dgm:pt modelId="{58222258-2644-40F8-AA68-1D942DCC035F}" type="pres">
      <dgm:prSet presAssocID="{4676F73A-1604-46D5-B06C-4555F5F70E43}" presName="spacing" presStyleCnt="0"/>
      <dgm:spPr/>
    </dgm:pt>
    <dgm:pt modelId="{9AE50CC7-D022-4D05-A780-A051102C29EA}" type="pres">
      <dgm:prSet presAssocID="{6D044D94-99A1-4C74-A3CF-11FC76B3DE3A}" presName="composite" presStyleCnt="0"/>
      <dgm:spPr/>
    </dgm:pt>
    <dgm:pt modelId="{B253C808-AD62-4DB7-A357-90682FEFF2CD}" type="pres">
      <dgm:prSet presAssocID="{6D044D94-99A1-4C74-A3CF-11FC76B3DE3A}" presName="imgShp" presStyleLbl="fgImgPlace1" presStyleIdx="2" presStyleCnt="3" custLinFactNeighborX="-3660"/>
      <dgm:spPr>
        <a:solidFill>
          <a:schemeClr val="accent1">
            <a:lumMod val="20000"/>
            <a:lumOff val="80000"/>
          </a:schemeClr>
        </a:solidFill>
      </dgm:spPr>
    </dgm:pt>
    <dgm:pt modelId="{3EAD5462-7F17-4E66-9F89-64965B029253}" type="pres">
      <dgm:prSet presAssocID="{6D044D94-99A1-4C74-A3CF-11FC76B3DE3A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93B599-16A3-4273-A859-0C5C693C4ACC}" srcId="{4DE58DF9-EE77-445C-B614-0463AA29300A}" destId="{B406DF91-F0B6-4599-8EB4-46AB756DF4F3}" srcOrd="0" destOrd="0" parTransId="{AED86591-F1E3-4C2F-B3BC-079248480DFC}" sibTransId="{6841BADA-5400-4188-B169-120EB68F03CC}"/>
    <dgm:cxn modelId="{273B669C-C9D0-4E8A-9944-5B712D8AF404}" type="presOf" srcId="{6D044D94-99A1-4C74-A3CF-11FC76B3DE3A}" destId="{3EAD5462-7F17-4E66-9F89-64965B029253}" srcOrd="0" destOrd="0" presId="urn:microsoft.com/office/officeart/2005/8/layout/vList3"/>
    <dgm:cxn modelId="{F368C0A8-D15B-4327-81FA-43ADBBDF775A}" type="presOf" srcId="{4DE58DF9-EE77-445C-B614-0463AA29300A}" destId="{AA27F330-5BEC-4121-9F19-E0A847DFE228}" srcOrd="0" destOrd="0" presId="urn:microsoft.com/office/officeart/2005/8/layout/vList3"/>
    <dgm:cxn modelId="{99DBCAAB-A281-476B-B326-D00A1C4B89E6}" type="presOf" srcId="{B406DF91-F0B6-4599-8EB4-46AB756DF4F3}" destId="{5913CDF5-E548-435D-B8E2-2465031C84FB}" srcOrd="0" destOrd="0" presId="urn:microsoft.com/office/officeart/2005/8/layout/vList3"/>
    <dgm:cxn modelId="{F02C96B6-74C4-4DBF-85E0-64DBF1B3F76E}" srcId="{4DE58DF9-EE77-445C-B614-0463AA29300A}" destId="{7B73CADB-1CC3-4468-8ECC-2CB9761E704C}" srcOrd="1" destOrd="0" parTransId="{B603C3DF-9128-47AE-81D9-4F70212BCB31}" sibTransId="{4676F73A-1604-46D5-B06C-4555F5F70E43}"/>
    <dgm:cxn modelId="{64B667CE-6D76-4C3A-802C-E37673CFE469}" type="presOf" srcId="{7B73CADB-1CC3-4468-8ECC-2CB9761E704C}" destId="{3621E0DD-CB2E-4328-9BE3-32F02613B46D}" srcOrd="0" destOrd="0" presId="urn:microsoft.com/office/officeart/2005/8/layout/vList3"/>
    <dgm:cxn modelId="{EE6301EF-8F2F-4AA8-A4DD-7E5804646822}" srcId="{4DE58DF9-EE77-445C-B614-0463AA29300A}" destId="{6D044D94-99A1-4C74-A3CF-11FC76B3DE3A}" srcOrd="2" destOrd="0" parTransId="{771BF484-92C9-473A-8F0E-F32DF2435B29}" sibTransId="{B21823D2-8192-4E2A-9187-C41E6B9DC677}"/>
    <dgm:cxn modelId="{6B792B7C-2CC1-4093-AB8D-0F2555156498}" type="presParOf" srcId="{AA27F330-5BEC-4121-9F19-E0A847DFE228}" destId="{B6848F6E-5F5D-43E7-AFEA-6ACF81AFCD4E}" srcOrd="0" destOrd="0" presId="urn:microsoft.com/office/officeart/2005/8/layout/vList3"/>
    <dgm:cxn modelId="{8E03844A-AD04-4CFB-A372-21BE1434DCD5}" type="presParOf" srcId="{B6848F6E-5F5D-43E7-AFEA-6ACF81AFCD4E}" destId="{6265B233-8809-4980-A00D-8EA2E2673AB4}" srcOrd="0" destOrd="0" presId="urn:microsoft.com/office/officeart/2005/8/layout/vList3"/>
    <dgm:cxn modelId="{7FD5B1DE-9490-40C0-9359-F70DD1298AC8}" type="presParOf" srcId="{B6848F6E-5F5D-43E7-AFEA-6ACF81AFCD4E}" destId="{5913CDF5-E548-435D-B8E2-2465031C84FB}" srcOrd="1" destOrd="0" presId="urn:microsoft.com/office/officeart/2005/8/layout/vList3"/>
    <dgm:cxn modelId="{E1F2D686-37FE-4121-8062-FF03A6DE6740}" type="presParOf" srcId="{AA27F330-5BEC-4121-9F19-E0A847DFE228}" destId="{4E3F7FE7-B0D6-4CD6-AF23-A27228C8F864}" srcOrd="1" destOrd="0" presId="urn:microsoft.com/office/officeart/2005/8/layout/vList3"/>
    <dgm:cxn modelId="{739F0330-784D-49E1-94EE-00FFE6923775}" type="presParOf" srcId="{AA27F330-5BEC-4121-9F19-E0A847DFE228}" destId="{275E1315-BB6A-4A2F-997C-B22D34E78456}" srcOrd="2" destOrd="0" presId="urn:microsoft.com/office/officeart/2005/8/layout/vList3"/>
    <dgm:cxn modelId="{388C0D83-37A1-4F7E-8A07-5089D0CEF277}" type="presParOf" srcId="{275E1315-BB6A-4A2F-997C-B22D34E78456}" destId="{34B1116F-BA9A-453B-B5CD-FFCB86062B41}" srcOrd="0" destOrd="0" presId="urn:microsoft.com/office/officeart/2005/8/layout/vList3"/>
    <dgm:cxn modelId="{9A79E06D-8288-4DA2-A3FD-5BF28D731FB4}" type="presParOf" srcId="{275E1315-BB6A-4A2F-997C-B22D34E78456}" destId="{3621E0DD-CB2E-4328-9BE3-32F02613B46D}" srcOrd="1" destOrd="0" presId="urn:microsoft.com/office/officeart/2005/8/layout/vList3"/>
    <dgm:cxn modelId="{06D787B6-9D9D-4B2B-ABD0-AF0B73846083}" type="presParOf" srcId="{AA27F330-5BEC-4121-9F19-E0A847DFE228}" destId="{58222258-2644-40F8-AA68-1D942DCC035F}" srcOrd="3" destOrd="0" presId="urn:microsoft.com/office/officeart/2005/8/layout/vList3"/>
    <dgm:cxn modelId="{A1FA976D-2D51-4AD2-84D9-DA6EDFD03C97}" type="presParOf" srcId="{AA27F330-5BEC-4121-9F19-E0A847DFE228}" destId="{9AE50CC7-D022-4D05-A780-A051102C29EA}" srcOrd="4" destOrd="0" presId="urn:microsoft.com/office/officeart/2005/8/layout/vList3"/>
    <dgm:cxn modelId="{6A2D92A6-0AAB-4CA3-974B-9D9FD159A11F}" type="presParOf" srcId="{9AE50CC7-D022-4D05-A780-A051102C29EA}" destId="{B253C808-AD62-4DB7-A357-90682FEFF2CD}" srcOrd="0" destOrd="0" presId="urn:microsoft.com/office/officeart/2005/8/layout/vList3"/>
    <dgm:cxn modelId="{D1F1CFA9-F09C-43BE-9183-A96C25EEFFE7}" type="presParOf" srcId="{9AE50CC7-D022-4D05-A780-A051102C29EA}" destId="{3EAD5462-7F17-4E66-9F89-64965B029253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CDF5-E548-435D-B8E2-2465031C84FB}">
      <dsp:nvSpPr>
        <dsp:cNvPr id="0" name=""/>
        <dsp:cNvSpPr/>
      </dsp:nvSpPr>
      <dsp:spPr>
        <a:xfrm rot="10800000">
          <a:off x="1730632" y="2189"/>
          <a:ext cx="5433026" cy="1448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Planning &amp; Requirements</a:t>
          </a:r>
        </a:p>
      </dsp:txBody>
      <dsp:txXfrm rot="10800000">
        <a:off x="2092795" y="2189"/>
        <a:ext cx="5070863" cy="1448652"/>
      </dsp:txXfrm>
    </dsp:sp>
    <dsp:sp modelId="{6265B233-8809-4980-A00D-8EA2E2673AB4}">
      <dsp:nvSpPr>
        <dsp:cNvPr id="0" name=""/>
        <dsp:cNvSpPr/>
      </dsp:nvSpPr>
      <dsp:spPr>
        <a:xfrm>
          <a:off x="800857" y="2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1E0DD-CB2E-4328-9BE3-32F02613B46D}">
      <dsp:nvSpPr>
        <dsp:cNvPr id="0" name=""/>
        <dsp:cNvSpPr/>
      </dsp:nvSpPr>
      <dsp:spPr>
        <a:xfrm rot="10800000">
          <a:off x="1730632" y="1947307"/>
          <a:ext cx="5433026" cy="1448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Development Sprints</a:t>
          </a:r>
        </a:p>
      </dsp:txBody>
      <dsp:txXfrm rot="10800000">
        <a:off x="2092795" y="1947307"/>
        <a:ext cx="5070863" cy="1448652"/>
      </dsp:txXfrm>
    </dsp:sp>
    <dsp:sp modelId="{34B1116F-BA9A-453B-B5CD-FFCB86062B41}">
      <dsp:nvSpPr>
        <dsp:cNvPr id="0" name=""/>
        <dsp:cNvSpPr/>
      </dsp:nvSpPr>
      <dsp:spPr>
        <a:xfrm>
          <a:off x="836234" y="1934500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5462-7F17-4E66-9F89-64965B029253}">
      <dsp:nvSpPr>
        <dsp:cNvPr id="0" name=""/>
        <dsp:cNvSpPr/>
      </dsp:nvSpPr>
      <dsp:spPr>
        <a:xfrm rot="10800000">
          <a:off x="1730632" y="3764363"/>
          <a:ext cx="5433026" cy="1448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/>
            <a:t>Release Activities</a:t>
          </a:r>
        </a:p>
      </dsp:txBody>
      <dsp:txXfrm rot="10800000">
        <a:off x="2092795" y="3764363"/>
        <a:ext cx="5070863" cy="1448652"/>
      </dsp:txXfrm>
    </dsp:sp>
    <dsp:sp modelId="{B253C808-AD62-4DB7-A357-90682FEFF2CD}">
      <dsp:nvSpPr>
        <dsp:cNvPr id="0" name=""/>
        <dsp:cNvSpPr/>
      </dsp:nvSpPr>
      <dsp:spPr>
        <a:xfrm>
          <a:off x="953285" y="3764363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CDF5-E548-435D-B8E2-2465031C84FB}">
      <dsp:nvSpPr>
        <dsp:cNvPr id="0" name=""/>
        <dsp:cNvSpPr/>
      </dsp:nvSpPr>
      <dsp:spPr>
        <a:xfrm rot="10800000">
          <a:off x="1730632" y="2189"/>
          <a:ext cx="5433026" cy="144865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Planning &amp; Requirements</a:t>
          </a:r>
        </a:p>
      </dsp:txBody>
      <dsp:txXfrm rot="10800000">
        <a:off x="2092795" y="2189"/>
        <a:ext cx="5070863" cy="1448652"/>
      </dsp:txXfrm>
    </dsp:sp>
    <dsp:sp modelId="{6265B233-8809-4980-A00D-8EA2E2673AB4}">
      <dsp:nvSpPr>
        <dsp:cNvPr id="0" name=""/>
        <dsp:cNvSpPr/>
      </dsp:nvSpPr>
      <dsp:spPr>
        <a:xfrm>
          <a:off x="800857" y="2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1E0DD-CB2E-4328-9BE3-32F02613B46D}">
      <dsp:nvSpPr>
        <dsp:cNvPr id="0" name=""/>
        <dsp:cNvSpPr/>
      </dsp:nvSpPr>
      <dsp:spPr>
        <a:xfrm rot="10800000">
          <a:off x="1730632" y="1947307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Development Sprints</a:t>
          </a:r>
        </a:p>
      </dsp:txBody>
      <dsp:txXfrm rot="10800000">
        <a:off x="2092795" y="1947307"/>
        <a:ext cx="5070863" cy="1448652"/>
      </dsp:txXfrm>
    </dsp:sp>
    <dsp:sp modelId="{34B1116F-BA9A-453B-B5CD-FFCB86062B41}">
      <dsp:nvSpPr>
        <dsp:cNvPr id="0" name=""/>
        <dsp:cNvSpPr/>
      </dsp:nvSpPr>
      <dsp:spPr>
        <a:xfrm>
          <a:off x="836234" y="1934500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5462-7F17-4E66-9F89-64965B029253}">
      <dsp:nvSpPr>
        <dsp:cNvPr id="0" name=""/>
        <dsp:cNvSpPr/>
      </dsp:nvSpPr>
      <dsp:spPr>
        <a:xfrm rot="10800000">
          <a:off x="1730632" y="3764363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Release Activities</a:t>
          </a:r>
        </a:p>
      </dsp:txBody>
      <dsp:txXfrm rot="10800000">
        <a:off x="2092795" y="3764363"/>
        <a:ext cx="5070863" cy="1448652"/>
      </dsp:txXfrm>
    </dsp:sp>
    <dsp:sp modelId="{B253C808-AD62-4DB7-A357-90682FEFF2CD}">
      <dsp:nvSpPr>
        <dsp:cNvPr id="0" name=""/>
        <dsp:cNvSpPr/>
      </dsp:nvSpPr>
      <dsp:spPr>
        <a:xfrm>
          <a:off x="953285" y="3764363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CDF5-E548-435D-B8E2-2465031C84FB}">
      <dsp:nvSpPr>
        <dsp:cNvPr id="0" name=""/>
        <dsp:cNvSpPr/>
      </dsp:nvSpPr>
      <dsp:spPr>
        <a:xfrm rot="10800000">
          <a:off x="1730632" y="2189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Planning &amp; Requirements</a:t>
          </a:r>
        </a:p>
      </dsp:txBody>
      <dsp:txXfrm rot="10800000">
        <a:off x="2092795" y="2189"/>
        <a:ext cx="5070863" cy="1448652"/>
      </dsp:txXfrm>
    </dsp:sp>
    <dsp:sp modelId="{6265B233-8809-4980-A00D-8EA2E2673AB4}">
      <dsp:nvSpPr>
        <dsp:cNvPr id="0" name=""/>
        <dsp:cNvSpPr/>
      </dsp:nvSpPr>
      <dsp:spPr>
        <a:xfrm>
          <a:off x="800857" y="2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1E0DD-CB2E-4328-9BE3-32F02613B46D}">
      <dsp:nvSpPr>
        <dsp:cNvPr id="0" name=""/>
        <dsp:cNvSpPr/>
      </dsp:nvSpPr>
      <dsp:spPr>
        <a:xfrm rot="10800000">
          <a:off x="1730632" y="1947307"/>
          <a:ext cx="5433026" cy="1448652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Development Sprints</a:t>
          </a:r>
        </a:p>
      </dsp:txBody>
      <dsp:txXfrm rot="10800000">
        <a:off x="2092795" y="1947307"/>
        <a:ext cx="5070863" cy="1448652"/>
      </dsp:txXfrm>
    </dsp:sp>
    <dsp:sp modelId="{34B1116F-BA9A-453B-B5CD-FFCB86062B41}">
      <dsp:nvSpPr>
        <dsp:cNvPr id="0" name=""/>
        <dsp:cNvSpPr/>
      </dsp:nvSpPr>
      <dsp:spPr>
        <a:xfrm>
          <a:off x="836234" y="1934500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5462-7F17-4E66-9F89-64965B029253}">
      <dsp:nvSpPr>
        <dsp:cNvPr id="0" name=""/>
        <dsp:cNvSpPr/>
      </dsp:nvSpPr>
      <dsp:spPr>
        <a:xfrm rot="10800000">
          <a:off x="1730632" y="3764363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Release Activities</a:t>
          </a:r>
        </a:p>
      </dsp:txBody>
      <dsp:txXfrm rot="10800000">
        <a:off x="2092795" y="3764363"/>
        <a:ext cx="5070863" cy="1448652"/>
      </dsp:txXfrm>
    </dsp:sp>
    <dsp:sp modelId="{B253C808-AD62-4DB7-A357-90682FEFF2CD}">
      <dsp:nvSpPr>
        <dsp:cNvPr id="0" name=""/>
        <dsp:cNvSpPr/>
      </dsp:nvSpPr>
      <dsp:spPr>
        <a:xfrm>
          <a:off x="953285" y="3764363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3CDF5-E548-435D-B8E2-2465031C84FB}">
      <dsp:nvSpPr>
        <dsp:cNvPr id="0" name=""/>
        <dsp:cNvSpPr/>
      </dsp:nvSpPr>
      <dsp:spPr>
        <a:xfrm rot="10800000">
          <a:off x="1730632" y="2189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Project Planning &amp; Requirements</a:t>
          </a:r>
        </a:p>
      </dsp:txBody>
      <dsp:txXfrm rot="10800000">
        <a:off x="2092795" y="2189"/>
        <a:ext cx="5070863" cy="1448652"/>
      </dsp:txXfrm>
    </dsp:sp>
    <dsp:sp modelId="{6265B233-8809-4980-A00D-8EA2E2673AB4}">
      <dsp:nvSpPr>
        <dsp:cNvPr id="0" name=""/>
        <dsp:cNvSpPr/>
      </dsp:nvSpPr>
      <dsp:spPr>
        <a:xfrm>
          <a:off x="800857" y="2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1E0DD-CB2E-4328-9BE3-32F02613B46D}">
      <dsp:nvSpPr>
        <dsp:cNvPr id="0" name=""/>
        <dsp:cNvSpPr/>
      </dsp:nvSpPr>
      <dsp:spPr>
        <a:xfrm rot="10800000">
          <a:off x="1730632" y="1947307"/>
          <a:ext cx="5433026" cy="1448652"/>
        </a:xfrm>
        <a:prstGeom prst="homePlate">
          <a:avLst/>
        </a:prstGeom>
        <a:solidFill>
          <a:schemeClr val="bg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Development Sprints</a:t>
          </a:r>
        </a:p>
      </dsp:txBody>
      <dsp:txXfrm rot="10800000">
        <a:off x="2092795" y="1947307"/>
        <a:ext cx="5070863" cy="1448652"/>
      </dsp:txXfrm>
    </dsp:sp>
    <dsp:sp modelId="{34B1116F-BA9A-453B-B5CD-FFCB86062B41}">
      <dsp:nvSpPr>
        <dsp:cNvPr id="0" name=""/>
        <dsp:cNvSpPr/>
      </dsp:nvSpPr>
      <dsp:spPr>
        <a:xfrm>
          <a:off x="836234" y="1934500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5462-7F17-4E66-9F89-64965B029253}">
      <dsp:nvSpPr>
        <dsp:cNvPr id="0" name=""/>
        <dsp:cNvSpPr/>
      </dsp:nvSpPr>
      <dsp:spPr>
        <a:xfrm rot="10800000">
          <a:off x="1730632" y="3764363"/>
          <a:ext cx="5433026" cy="1448652"/>
        </a:xfrm>
        <a:prstGeom prst="homePlat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816" tIns="156210" rIns="291592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Release Activities</a:t>
          </a:r>
        </a:p>
      </dsp:txBody>
      <dsp:txXfrm rot="10800000">
        <a:off x="2092795" y="3764363"/>
        <a:ext cx="5070863" cy="1448652"/>
      </dsp:txXfrm>
    </dsp:sp>
    <dsp:sp modelId="{B253C808-AD62-4DB7-A357-90682FEFF2CD}">
      <dsp:nvSpPr>
        <dsp:cNvPr id="0" name=""/>
        <dsp:cNvSpPr/>
      </dsp:nvSpPr>
      <dsp:spPr>
        <a:xfrm>
          <a:off x="953285" y="3764363"/>
          <a:ext cx="1448652" cy="1448652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F4B1A-BE59-0149-84F3-D22F31CA7AC0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16655-721D-684A-942A-202AB2EBE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70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791B0-6A46-FB45-80C8-0DAA0F14CE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5E14A-A4EA-8A46-8150-B0B0C9DBD3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9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648938"/>
            <a:ext cx="9144000" cy="21960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10000"/>
                  <a:alpha val="35000"/>
                </a:schemeClr>
              </a:gs>
              <a:gs pos="100000">
                <a:schemeClr val="accent6">
                  <a:lumMod val="1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57200" y="0"/>
            <a:ext cx="4024313" cy="641985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57200" y="6489170"/>
            <a:ext cx="8229600" cy="293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ATLANTA       |       BOSTON       |       CHICAGO       |       CINCINNATI       |       DALLAS       |       MIAMI       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800" dirty="0"/>
              <a:t>        NEW YORK       |       PHOENIX       |       WASHINGTON D.C.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2760" y="4049887"/>
            <a:ext cx="2818487" cy="268114"/>
          </a:xfrm>
        </p:spPr>
        <p:txBody>
          <a:bodyPr tIns="0" bIns="0" anchor="b">
            <a:norm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63984" y="4097867"/>
            <a:ext cx="50043" cy="74506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3214329"/>
            <a:ext cx="6506738" cy="614362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idx="11" hasCustomPrompt="1"/>
          </p:nvPr>
        </p:nvSpPr>
        <p:spPr>
          <a:xfrm>
            <a:off x="1355179" y="4410957"/>
            <a:ext cx="2821899" cy="504321"/>
          </a:xfrm>
        </p:spPr>
        <p:txBody>
          <a:bodyPr>
            <a:noAutofit/>
          </a:bodyPr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of Presentation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Picture 5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3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6196" y="1789113"/>
            <a:ext cx="5870604" cy="4649786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3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789112"/>
            <a:ext cx="1781666" cy="464978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3706803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ing SlideBackground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856" cy="6858000"/>
          </a:xfrm>
          <a:prstGeom prst="rect">
            <a:avLst/>
          </a:prstGeom>
        </p:spPr>
      </p:pic>
      <p:sp>
        <p:nvSpPr>
          <p:cNvPr id="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68950" y="2512027"/>
            <a:ext cx="3117850" cy="1309859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SLIDE TITLE HERE</a:t>
            </a:r>
          </a:p>
        </p:txBody>
      </p:sp>
      <p:pic>
        <p:nvPicPr>
          <p:cNvPr id="9" name="Picture 8" descr="SEI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950" y="3967460"/>
            <a:ext cx="2481263" cy="364068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3C319B5-DE97-4BF9-AA09-FDEE0CDE84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23711" y="4522830"/>
            <a:ext cx="2663089" cy="26811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NAME HERE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B24D18D-AEF2-4D62-A93E-6001B3AE9FD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023711" y="4810525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LOCAL OFFICE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7A96514A-6830-4D36-85EB-94B4605D2A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5904408" y="4564396"/>
            <a:ext cx="54864" cy="1325880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6EACF4D-530A-491B-8F12-3671C1F9178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23712" y="5093272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 | johndoe@sei.com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775604A-905E-4A40-A39A-13469EE7C6F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023713" y="5376019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 | 555.555.5555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32E6E5B-96C2-4F28-9A31-C6C0C7DF296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023711" y="5658764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www.sei.com</a:t>
            </a:r>
          </a:p>
        </p:txBody>
      </p:sp>
    </p:spTree>
    <p:extLst>
      <p:ext uri="{BB962C8B-B14F-4D97-AF65-F5344CB8AC3E}">
        <p14:creationId xmlns:p14="http://schemas.microsoft.com/office/powerpoint/2010/main" val="75730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1790700"/>
            <a:ext cx="7772400" cy="464820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8788" indent="-230188">
              <a:buClr>
                <a:schemeClr val="accent3"/>
              </a:buClr>
              <a:buFont typeface="Arial"/>
              <a:buChar char="•"/>
              <a:defRPr sz="1800">
                <a:solidFill>
                  <a:schemeClr val="tx1"/>
                </a:solidFill>
              </a:defRPr>
            </a:lvl2pPr>
            <a:lvl3pPr marL="687388" indent="-228600"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 marL="915988" indent="-228600"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  <a:lvl5pPr marL="1144588" indent="-228600"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222902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Background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113024" y="0"/>
            <a:ext cx="403097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0586" y="4049887"/>
            <a:ext cx="2705249" cy="268114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70224" y="2518832"/>
            <a:ext cx="3125612" cy="1309859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 dirty="0"/>
              <a:t>SECTION TITLE HERE</a:t>
            </a:r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5899975" y="4108146"/>
            <a:ext cx="45719" cy="818452"/>
          </a:xfr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5990588" y="4383975"/>
            <a:ext cx="2705248" cy="1649432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apidiscing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AltOption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856" cy="687185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57200" y="0"/>
            <a:ext cx="4030976" cy="641985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7492" y="4049887"/>
            <a:ext cx="2799097" cy="26811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214329"/>
            <a:ext cx="6488121" cy="614362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 dirty="0"/>
              <a:t>SECTION TITLE HERE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1367491" y="4406251"/>
            <a:ext cx="2799098" cy="1643485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</p:txBody>
      </p:sp>
      <p:sp>
        <p:nvSpPr>
          <p:cNvPr id="7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1270932" y="4090708"/>
            <a:ext cx="45719" cy="946580"/>
          </a:xfrm>
          <a:solidFill>
            <a:srgbClr val="9FA1C0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947833" y="0"/>
            <a:ext cx="3189113" cy="6858000"/>
          </a:xfrm>
          <a:prstGeom prst="rect">
            <a:avLst/>
          </a:prstGeom>
          <a:solidFill>
            <a:srgbClr val="EEF1F1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3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6440096" y="3447823"/>
            <a:ext cx="2400870" cy="1331026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24279" y="2036204"/>
            <a:ext cx="3109070" cy="230358"/>
          </a:xfrm>
        </p:spPr>
        <p:txBody>
          <a:bodyPr>
            <a:noAutofit/>
          </a:bodyPr>
          <a:lstStyle>
            <a:lvl1pPr marL="0" indent="0">
              <a:buNone/>
              <a:defRPr sz="1050" b="1" baseline="0">
                <a:solidFill>
                  <a:schemeClr val="accent3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CHART TITLE AREA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idx="18" hasCustomPrompt="1"/>
          </p:nvPr>
        </p:nvSpPr>
        <p:spPr>
          <a:xfrm>
            <a:off x="924278" y="2480354"/>
            <a:ext cx="3109072" cy="449430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Call out area,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6342943" y="3445345"/>
            <a:ext cx="45719" cy="1340560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 rot="5400000" flipH="1">
            <a:off x="2455027" y="793131"/>
            <a:ext cx="47571" cy="3109071"/>
          </a:xfrm>
          <a:solidFill>
            <a:schemeClr val="accent3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2" name="Chart Placeholder 21"/>
          <p:cNvSpPr>
            <a:spLocks noGrp="1"/>
          </p:cNvSpPr>
          <p:nvPr>
            <p:ph type="chart" sz="quarter" idx="20"/>
          </p:nvPr>
        </p:nvSpPr>
        <p:spPr>
          <a:xfrm>
            <a:off x="923925" y="3154714"/>
            <a:ext cx="4566709" cy="328418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23925" y="479425"/>
            <a:ext cx="4566709" cy="1118510"/>
          </a:xfrm>
        </p:spPr>
        <p:txBody>
          <a:bodyPr tIns="45720" bIns="45720" anchor="t" anchorCtr="0"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22" hasCustomPrompt="1"/>
          </p:nvPr>
        </p:nvSpPr>
        <p:spPr>
          <a:xfrm>
            <a:off x="6251171" y="3087503"/>
            <a:ext cx="2589795" cy="30325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HERE.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9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" y="0"/>
            <a:ext cx="4024314" cy="6858000"/>
          </a:xfrm>
          <a:solidFill>
            <a:schemeClr val="tx1">
              <a:alpha val="81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399" y="2518833"/>
            <a:ext cx="3290207" cy="1309859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/>
              <a:t>INSERT TITLE </a:t>
            </a:r>
            <a:r>
              <a:rPr lang="en-US" dirty="0"/>
              <a:t>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508" y="4049888"/>
            <a:ext cx="2833098" cy="268114"/>
          </a:xfrm>
        </p:spPr>
        <p:txBody>
          <a:bodyPr tIns="0" bIns="0" anchor="b" anchorCtr="0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1371508" y="4414713"/>
            <a:ext cx="2833098" cy="16439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.</a:t>
            </a:r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1265122" y="4085618"/>
            <a:ext cx="47634" cy="1238857"/>
          </a:xfr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25" name="Picture 2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2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2868905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 flipH="1">
            <a:off x="68089" y="3191467"/>
            <a:ext cx="658985" cy="45719"/>
          </a:xfrm>
          <a:solidFill>
            <a:schemeClr val="accent3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88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89112"/>
            <a:ext cx="3820275" cy="464978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4804" y="1789112"/>
            <a:ext cx="3831996" cy="46497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33554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Picture 6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968375" y="2011363"/>
            <a:ext cx="7702550" cy="4281487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79424"/>
            <a:ext cx="7772400" cy="1118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9070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31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61" r:id="rId2"/>
    <p:sldLayoutId id="2147483692" r:id="rId3"/>
    <p:sldLayoutId id="2147483691" r:id="rId4"/>
    <p:sldLayoutId id="2147483673" r:id="rId5"/>
    <p:sldLayoutId id="2147483672" r:id="rId6"/>
    <p:sldLayoutId id="2147483663" r:id="rId7"/>
    <p:sldLayoutId id="2147483677" r:id="rId8"/>
    <p:sldLayoutId id="2147483679" r:id="rId9"/>
    <p:sldLayoutId id="2147483666" r:id="rId10"/>
    <p:sldLayoutId id="2147483656" r:id="rId11"/>
    <p:sldLayoutId id="2147483690" r:id="rId12"/>
  </p:sldLayoutIdLst>
  <p:hf hdr="0" ftr="0" dt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 typeface="Arial"/>
        <a:buNone/>
        <a:defRPr sz="2000" b="1" kern="1200">
          <a:solidFill>
            <a:schemeClr val="accent3"/>
          </a:solidFill>
          <a:latin typeface="+mn-lt"/>
          <a:ea typeface="+mn-ea"/>
          <a:cs typeface="+mn-cs"/>
        </a:defRPr>
      </a:lvl1pPr>
      <a:lvl2pPr marL="458788" indent="-230188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•"/>
        <a:tabLst>
          <a:tab pos="687388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59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28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pos="576" userDrawn="1">
          <p15:clr>
            <a:srgbClr val="F26B43"/>
          </p15:clr>
        </p15:guide>
        <p15:guide id="4" orient="horz" pos="4056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ommons.wikimedia.org/wiki/File:Edit-check-sheet.svg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diagramColors" Target="../diagrams/colors1.xml"/><Relationship Id="rId11" Type="http://schemas.openxmlformats.org/officeDocument/2006/relationships/hyperlink" Target="https://epmsource.com/2013/05/02/migrating-ps-2010-to-ps-2013-walkthrough/" TargetMode="Externa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gif"/><Relationship Id="rId4" Type="http://schemas.openxmlformats.org/officeDocument/2006/relationships/diagramLayout" Target="../diagrams/layout1.xml"/><Relationship Id="rId9" Type="http://schemas.openxmlformats.org/officeDocument/2006/relationships/hyperlink" Target="http://www.sensorica.co/home/what-we-do/projects/pv-characterization" TargetMode="External"/><Relationship Id="rId1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ommons.wikimedia.org/wiki/File:Edit-check-sheet.svg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diagramColors" Target="../diagrams/colors2.xml"/><Relationship Id="rId11" Type="http://schemas.openxmlformats.org/officeDocument/2006/relationships/hyperlink" Target="https://epmsource.com/2013/05/02/migrating-ps-2010-to-ps-2013-walkthrough/" TargetMode="Externa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5.gif"/><Relationship Id="rId4" Type="http://schemas.openxmlformats.org/officeDocument/2006/relationships/diagramLayout" Target="../diagrams/layout2.xml"/><Relationship Id="rId9" Type="http://schemas.openxmlformats.org/officeDocument/2006/relationships/hyperlink" Target="http://www.sensorica.co/home/what-we-do/projects/pv-characterization" TargetMode="External"/><Relationship Id="rId1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ommons.wikimedia.org/wiki/File:Edit-check-sheet.svg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diagramColors" Target="../diagrams/colors3.xml"/><Relationship Id="rId11" Type="http://schemas.openxmlformats.org/officeDocument/2006/relationships/hyperlink" Target="https://epmsource.com/2013/05/02/migrating-ps-2010-to-ps-2013-walkthrough/" TargetMode="Externa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5.gif"/><Relationship Id="rId4" Type="http://schemas.openxmlformats.org/officeDocument/2006/relationships/diagramLayout" Target="../diagrams/layout3.xml"/><Relationship Id="rId9" Type="http://schemas.openxmlformats.org/officeDocument/2006/relationships/hyperlink" Target="http://www.sensorica.co/home/what-we-do/projects/pv-characterization" TargetMode="External"/><Relationship Id="rId1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commons.wikimedia.org/wiki/File:Edit-check-sheet.svg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diagramColors" Target="../diagrams/colors4.xml"/><Relationship Id="rId11" Type="http://schemas.openxmlformats.org/officeDocument/2006/relationships/hyperlink" Target="https://epmsource.com/2013/05/02/migrating-ps-2010-to-ps-2013-walkthrough/" TargetMode="Externa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gif"/><Relationship Id="rId4" Type="http://schemas.openxmlformats.org/officeDocument/2006/relationships/diagramLayout" Target="../diagrams/layout4.xml"/><Relationship Id="rId9" Type="http://schemas.openxmlformats.org/officeDocument/2006/relationships/hyperlink" Target="http://www.sensorica.co/home/what-we-do/projects/pv-characterization" TargetMode="External"/><Relationship Id="rId1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3.png"/><Relationship Id="rId5" Type="http://schemas.openxmlformats.org/officeDocument/2006/relationships/hyperlink" Target="https://dev.azure.com/CEI-BADS/" TargetMode="External"/><Relationship Id="rId4" Type="http://schemas.openxmlformats.org/officeDocument/2006/relationships/hyperlink" Target="https://dev.azure.com/CEI-BADS/BADS%20Project%20Delivery%20Process%20Sample%20Project/_queries/all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Time_boxing" TargetMode="External"/><Relationship Id="rId3" Type="http://schemas.openxmlformats.org/officeDocument/2006/relationships/image" Target="../media/image30.jpg"/><Relationship Id="rId7" Type="http://schemas.openxmlformats.org/officeDocument/2006/relationships/hyperlink" Target="http://en.wikipedia.org/wiki/Cross-functional_team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6" Type="http://schemas.openxmlformats.org/officeDocument/2006/relationships/hyperlink" Target="http://en.wikipedia.org/wiki/Self-organization" TargetMode="External"/><Relationship Id="rId5" Type="http://schemas.openxmlformats.org/officeDocument/2006/relationships/hyperlink" Target="http://en.wikipedia.org/wiki/Iterative_and_incremental_development" TargetMode="External"/><Relationship Id="rId4" Type="http://schemas.openxmlformats.org/officeDocument/2006/relationships/hyperlink" Target="http://en.wikipedia.org/wiki/Software_development_methodologies" TargetMode="External"/><Relationship Id="rId9" Type="http://schemas.openxmlformats.org/officeDocument/2006/relationships/image" Target="../media/image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62760" y="4116339"/>
            <a:ext cx="3500788" cy="268114"/>
          </a:xfrm>
        </p:spPr>
        <p:txBody>
          <a:bodyPr>
            <a:normAutofit fontScale="92500"/>
          </a:bodyPr>
          <a:lstStyle/>
          <a:p>
            <a:r>
              <a:rPr lang="en-US" dirty="0"/>
              <a:t>BADS Agile Project Delivery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Product Owner Training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>
          <a:xfrm>
            <a:off x="1355179" y="4384453"/>
            <a:ext cx="2821899" cy="504321"/>
          </a:xfrm>
        </p:spPr>
        <p:txBody>
          <a:bodyPr/>
          <a:lstStyle/>
          <a:p>
            <a:r>
              <a:rPr lang="en-US" dirty="0"/>
              <a:t>December, 2018</a:t>
            </a:r>
          </a:p>
          <a:p>
            <a:r>
              <a:rPr lang="en-US" dirty="0"/>
              <a:t>Nancy M. Ketchum, PMP, CSM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04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ScrumMaster vs. Project Manager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566058" y="1211718"/>
            <a:ext cx="829926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ScrumMaster: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B50043"/>
                </a:solidFill>
                <a:latin typeface="interface"/>
              </a:rPr>
              <a:t>Serves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the Product Owner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Project Team </a:t>
            </a:r>
            <a:r>
              <a:rPr lang="en-US" sz="2000" dirty="0">
                <a:solidFill>
                  <a:srgbClr val="B50043"/>
                </a:solidFill>
                <a:latin typeface="interface"/>
              </a:rPr>
              <a:t>facilitator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for all ceremonies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B50043"/>
                </a:solidFill>
                <a:latin typeface="interface"/>
              </a:rPr>
              <a:t>Coach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for Team and all Stakeholders on how to use the process to efficiently deliver the Project vision and goals </a:t>
            </a:r>
            <a:endParaRPr lang="en-US" sz="2000" b="1" dirty="0">
              <a:solidFill>
                <a:srgbClr val="3D3E58"/>
              </a:solidFill>
              <a:latin typeface="interface"/>
            </a:endParaRP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Removes </a:t>
            </a:r>
            <a:r>
              <a:rPr lang="en-US" sz="2000" dirty="0">
                <a:solidFill>
                  <a:srgbClr val="B50043"/>
                </a:solidFill>
                <a:latin typeface="interface"/>
              </a:rPr>
              <a:t>impediments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Demonstrates </a:t>
            </a:r>
            <a:r>
              <a:rPr lang="en-US" sz="2000" dirty="0">
                <a:solidFill>
                  <a:srgbClr val="B50043"/>
                </a:solidFill>
                <a:latin typeface="interface"/>
              </a:rPr>
              <a:t>impact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to plans when changes are made</a:t>
            </a:r>
            <a:br>
              <a:rPr lang="en-US" dirty="0">
                <a:solidFill>
                  <a:srgbClr val="4C4D52"/>
                </a:solidFill>
                <a:latin typeface="interface"/>
              </a:rPr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611166-4B70-4955-9E3D-933022760182}"/>
              </a:ext>
            </a:extLst>
          </p:cNvPr>
          <p:cNvSpPr/>
          <p:nvPr/>
        </p:nvSpPr>
        <p:spPr>
          <a:xfrm>
            <a:off x="627018" y="4475551"/>
            <a:ext cx="829926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Project Manager: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High-level planning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Budgeting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Standard reporting to EPMO, Management, etc. </a:t>
            </a:r>
            <a:br>
              <a:rPr lang="en-US" sz="2000" dirty="0">
                <a:solidFill>
                  <a:srgbClr val="4C4D52"/>
                </a:solidFill>
                <a:latin typeface="interface"/>
              </a:rPr>
            </a:br>
            <a:endParaRPr lang="en-US" sz="2000" dirty="0"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735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6B7A5-7D73-4C4C-BC21-DAF7656F3FC2}"/>
              </a:ext>
            </a:extLst>
          </p:cNvPr>
          <p:cNvSpPr txBox="1"/>
          <p:nvPr/>
        </p:nvSpPr>
        <p:spPr>
          <a:xfrm>
            <a:off x="5730242" y="6409503"/>
            <a:ext cx="1079863" cy="741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Romanpichler.com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477471-5C3D-432C-9D5B-0DB2B6C44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746"/>
            <a:ext cx="9144000" cy="3562508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1AB2397-1FBC-4B09-8347-E34200BBBF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Are you a pig or a chicken?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5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226B3-48C3-4D25-BCF2-CEBA0EB62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3214329"/>
            <a:ext cx="7635241" cy="614362"/>
          </a:xfrm>
        </p:spPr>
        <p:txBody>
          <a:bodyPr/>
          <a:lstStyle/>
          <a:p>
            <a:r>
              <a:rPr lang="en-US" dirty="0"/>
              <a:t>BADS Project Delivery Process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85769-E6D9-4E6E-869E-3640E911E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21215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407195-CC97-4DBB-9A3B-0269C64EAE73}"/>
              </a:ext>
            </a:extLst>
          </p:cNvPr>
          <p:cNvSpPr/>
          <p:nvPr/>
        </p:nvSpPr>
        <p:spPr>
          <a:xfrm rot="15716551">
            <a:off x="-381723" y="4148314"/>
            <a:ext cx="2507284" cy="1095334"/>
          </a:xfrm>
          <a:prstGeom prst="curved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94C9784-5018-4C8C-8240-6CF0C80D65E9}"/>
              </a:ext>
            </a:extLst>
          </p:cNvPr>
          <p:cNvSpPr/>
          <p:nvPr/>
        </p:nvSpPr>
        <p:spPr>
          <a:xfrm>
            <a:off x="1746713" y="2382059"/>
            <a:ext cx="479651" cy="636851"/>
          </a:xfrm>
          <a:prstGeom prst="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D50897-FCE6-42A4-8BA4-1FB120132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965239"/>
              </p:ext>
            </p:extLst>
          </p:nvPr>
        </p:nvGraphicFramePr>
        <p:xfrm>
          <a:off x="457199" y="1095776"/>
          <a:ext cx="8169965" cy="5215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E596-9876-4956-A3C4-8ACC88FCC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79273" y="1203509"/>
            <a:ext cx="1136279" cy="1136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704-48A7-4949-9BAA-6231A84AF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13013" y="3187107"/>
            <a:ext cx="1191257" cy="1191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D9C45-3C85-407A-A0D6-A698C9A80D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640697" y="5098372"/>
            <a:ext cx="966753" cy="966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B85E4-D136-456D-B138-F207A8E512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0987" y="1182154"/>
            <a:ext cx="670684" cy="670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79D524-A4FD-4C61-88C2-61F399D0D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359" y="5275173"/>
            <a:ext cx="670684" cy="67068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7C0AD2-C02C-43EE-A773-8C35254F9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High Level BADS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9527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407195-CC97-4DBB-9A3B-0269C64EAE73}"/>
              </a:ext>
            </a:extLst>
          </p:cNvPr>
          <p:cNvSpPr/>
          <p:nvPr/>
        </p:nvSpPr>
        <p:spPr>
          <a:xfrm rot="15716551">
            <a:off x="-381723" y="4148314"/>
            <a:ext cx="2507284" cy="1095334"/>
          </a:xfrm>
          <a:prstGeom prst="curved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94C9784-5018-4C8C-8240-6CF0C80D65E9}"/>
              </a:ext>
            </a:extLst>
          </p:cNvPr>
          <p:cNvSpPr/>
          <p:nvPr/>
        </p:nvSpPr>
        <p:spPr>
          <a:xfrm>
            <a:off x="1746713" y="2382059"/>
            <a:ext cx="479651" cy="636851"/>
          </a:xfrm>
          <a:prstGeom prst="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D50897-FCE6-42A4-8BA4-1FB120132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1110229"/>
              </p:ext>
            </p:extLst>
          </p:nvPr>
        </p:nvGraphicFramePr>
        <p:xfrm>
          <a:off x="457199" y="1095776"/>
          <a:ext cx="8169965" cy="5215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E596-9876-4956-A3C4-8ACC88FCC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79273" y="1203509"/>
            <a:ext cx="1136279" cy="1136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704-48A7-4949-9BAA-6231A84AF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13013" y="3187107"/>
            <a:ext cx="1191257" cy="1191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D9C45-3C85-407A-A0D6-A698C9A80D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640697" y="5098372"/>
            <a:ext cx="966753" cy="966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B85E4-D136-456D-B138-F207A8E512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0987" y="1182154"/>
            <a:ext cx="670684" cy="670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79D524-A4FD-4C61-88C2-61F399D0D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359" y="5275173"/>
            <a:ext cx="670684" cy="67068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7C0AD2-C02C-43EE-A773-8C35254F9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High Level BADS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5114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Project Planning &amp; Requirements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Product Owner Responsibilities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821635" y="1908313"/>
            <a:ext cx="7865165" cy="4412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4C4D52"/>
                </a:solidFill>
                <a:latin typeface="interface"/>
              </a:rPr>
              <a:t>Product Owner is responsible for defining User Stories, Acceptance Criteria, Priority, and Force Ranking for all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Backlog  Items </a:t>
            </a:r>
            <a:r>
              <a:rPr lang="en-US" sz="2400" dirty="0">
                <a:solidFill>
                  <a:srgbClr val="4C4D52"/>
                </a:solidFill>
                <a:latin typeface="interface"/>
              </a:rPr>
              <a:t>in scope for the project.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May include other Business Subject Matter Experts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Requirements</a:t>
            </a:r>
            <a:r>
              <a:rPr lang="en-US" sz="24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Gathering</a:t>
            </a:r>
            <a:r>
              <a:rPr lang="en-US" sz="24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Sessions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Several 2-hour sessions at the very beginning of the Project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Planning Kick Off</a:t>
            </a:r>
            <a:r>
              <a:rPr lang="en-US" sz="2400" dirty="0">
                <a:solidFill>
                  <a:srgbClr val="C00000"/>
                </a:solidFill>
                <a:latin typeface="interface"/>
              </a:rPr>
              <a:t>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– approx. 1 hour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Project</a:t>
            </a:r>
            <a:r>
              <a:rPr lang="en-US" sz="24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Delivery Kick Off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– approx. 1 hour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Product Owner is the host for this meeting</a:t>
            </a:r>
          </a:p>
          <a:p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2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134872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Project Planning &amp; Requirements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Key Deliverables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457199" y="1322589"/>
            <a:ext cx="8514523" cy="49751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Agreed Upon Scope </a:t>
            </a:r>
            <a:r>
              <a:rPr lang="en-US" sz="2400" dirty="0">
                <a:solidFill>
                  <a:srgbClr val="4C4D52"/>
                </a:solidFill>
                <a:latin typeface="interface"/>
              </a:rPr>
              <a:t>for Project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Think of it as a contract between the Product Owner and the Team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Defined in terms of number of Story Points (Not Stories)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Allows Product Owner to substitute newly uncovered higher priority work for items initially defined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Roles &amp; Responsibilities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Defines all Roles needing to be filled for the Project to be successful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Outlines the expectations that role needs to fulfill (responsibilities)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Named person to fulfill each role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Estimated amount of time needed from that role/person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Release Plan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Sprints and Releases planned through completion of project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List of tentative items in each Sprint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dirty="0">
                <a:solidFill>
                  <a:srgbClr val="3D3E58"/>
                </a:solidFill>
                <a:latin typeface="interface"/>
              </a:rPr>
              <a:t>Projected Release Burndown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defRPr/>
            </a:pPr>
            <a:endParaRPr lang="en-US" sz="2000" dirty="0">
              <a:solidFill>
                <a:srgbClr val="4C4D52"/>
              </a:solidFill>
              <a:latin typeface="interface"/>
            </a:endParaRPr>
          </a:p>
          <a:p>
            <a:endParaRPr lang="en-US" dirty="0" err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136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4688A-47F1-4C69-BA64-D1EB97A0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6" y="92765"/>
            <a:ext cx="8453299" cy="66260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922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407195-CC97-4DBB-9A3B-0269C64EAE73}"/>
              </a:ext>
            </a:extLst>
          </p:cNvPr>
          <p:cNvSpPr/>
          <p:nvPr/>
        </p:nvSpPr>
        <p:spPr>
          <a:xfrm rot="15716551">
            <a:off x="-381723" y="4148314"/>
            <a:ext cx="2507284" cy="1095334"/>
          </a:xfrm>
          <a:prstGeom prst="curved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94C9784-5018-4C8C-8240-6CF0C80D65E9}"/>
              </a:ext>
            </a:extLst>
          </p:cNvPr>
          <p:cNvSpPr/>
          <p:nvPr/>
        </p:nvSpPr>
        <p:spPr>
          <a:xfrm>
            <a:off x="1746713" y="2382059"/>
            <a:ext cx="479651" cy="636851"/>
          </a:xfrm>
          <a:prstGeom prst="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D50897-FCE6-42A4-8BA4-1FB120132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669529"/>
              </p:ext>
            </p:extLst>
          </p:nvPr>
        </p:nvGraphicFramePr>
        <p:xfrm>
          <a:off x="457199" y="1095776"/>
          <a:ext cx="8169965" cy="5215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E596-9876-4956-A3C4-8ACC88FCC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79273" y="1203509"/>
            <a:ext cx="1136279" cy="1136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704-48A7-4949-9BAA-6231A84AF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13013" y="3187107"/>
            <a:ext cx="1191257" cy="1191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D9C45-3C85-407A-A0D6-A698C9A80D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640697" y="5098372"/>
            <a:ext cx="966753" cy="966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B85E4-D136-456D-B138-F207A8E512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0987" y="1182154"/>
            <a:ext cx="670684" cy="670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79D524-A4FD-4C61-88C2-61F399D0D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359" y="5275173"/>
            <a:ext cx="670684" cy="67068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7C0AD2-C02C-43EE-A773-8C35254F9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High Level BADS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22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Development Sprints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Product Owner Responsibilities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662609" y="1643271"/>
            <a:ext cx="8322366" cy="4943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Sprint Planning Meeting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Approx. 1.5 hours each Sprint</a:t>
            </a:r>
            <a:endParaRPr lang="en-US" sz="2400" dirty="0">
              <a:solidFill>
                <a:srgbClr val="3D3E58"/>
              </a:solidFill>
              <a:latin typeface="interface"/>
            </a:endParaRP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Works with team to ensure pre-planned sprint items are understood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Sprint Items are removed if Acceptance Criteria is not complete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Grooms Backlog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Items –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Approx. 1.5 hours each Sprint</a:t>
            </a:r>
            <a:endParaRPr lang="en-US" sz="2400" dirty="0">
              <a:solidFill>
                <a:srgbClr val="3D3E58"/>
              </a:solidFill>
              <a:latin typeface="interface"/>
            </a:endParaRP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Ensures next two Sprints are clearly defined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Priorities, Acceptance Criteria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Answers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Ad Hoc Questions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from Team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DevOps Tool - NO Emails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Represents Users at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Sprint Review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Approx. 1.5 hours each Sprint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Accepts/Rejects as complete items demonstrated as working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May spin off new User Stories or Bugs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860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17FC35-3ED2-4492-A2DB-A24D2340D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90700"/>
            <a:ext cx="7772400" cy="16383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solidFill>
                  <a:srgbClr val="B50043"/>
                </a:solidFill>
                <a:latin typeface="interface"/>
              </a:rPr>
              <a:t>To quickly and collaboratively deliver functioning software to our customers that supports their highest value business needs.</a:t>
            </a:r>
          </a:p>
          <a:p>
            <a:pPr>
              <a:defRPr/>
            </a:pPr>
            <a:endParaRPr lang="en-US" sz="2400" dirty="0">
              <a:solidFill>
                <a:srgbClr val="B50043"/>
              </a:solidFill>
              <a:latin typeface="interfac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936771-5BF6-4990-A4ED-8A14C6ABF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BD700-96DC-4C4B-94CD-5D467F1F21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Goals of New Project Delivery Process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E730A4-56A3-4088-8C71-2E0E5FD840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684" y="3429000"/>
            <a:ext cx="5429832" cy="268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2"/>
              </a:buBlip>
              <a:defRPr/>
            </a:pPr>
            <a:r>
              <a:rPr lang="en-US" sz="2800" dirty="0">
                <a:latin typeface="interface"/>
              </a:rPr>
              <a:t>Collaborative &amp; Transparent</a:t>
            </a:r>
          </a:p>
          <a:p>
            <a:pPr marL="349250" indent="-349250">
              <a:spcAft>
                <a:spcPts val="600"/>
              </a:spcAft>
              <a:buBlip>
                <a:blip r:embed="rId2"/>
              </a:buBlip>
              <a:defRPr/>
            </a:pPr>
            <a:r>
              <a:rPr lang="en-US" sz="2800" dirty="0">
                <a:latin typeface="interface"/>
              </a:rPr>
              <a:t>Focused on Business Need</a:t>
            </a:r>
          </a:p>
          <a:p>
            <a:pPr marL="349250" indent="-349250">
              <a:spcAft>
                <a:spcPts val="600"/>
              </a:spcAft>
              <a:buBlip>
                <a:blip r:embed="rId2"/>
              </a:buBlip>
              <a:defRPr/>
            </a:pPr>
            <a:r>
              <a:rPr lang="en-US" sz="2800" dirty="0">
                <a:latin typeface="interface"/>
              </a:rPr>
              <a:t>Iterative &amp; Incremental </a:t>
            </a:r>
          </a:p>
          <a:p>
            <a:pPr marL="349250" indent="-349250">
              <a:spcAft>
                <a:spcPts val="600"/>
              </a:spcAft>
              <a:buBlip>
                <a:blip r:embed="rId2"/>
              </a:buBlip>
              <a:defRPr/>
            </a:pPr>
            <a:r>
              <a:rPr lang="en-US" sz="2800" dirty="0">
                <a:latin typeface="interface"/>
              </a:rPr>
              <a:t>Flexible Plans</a:t>
            </a:r>
          </a:p>
          <a:p>
            <a:pPr marL="349250" indent="-349250">
              <a:spcAft>
                <a:spcPts val="600"/>
              </a:spcAft>
              <a:buBlip>
                <a:blip r:embed="rId2"/>
              </a:buBlip>
              <a:defRPr/>
            </a:pPr>
            <a:endParaRPr lang="en-US" sz="2400" b="1" dirty="0">
              <a:solidFill>
                <a:srgbClr val="B50043"/>
              </a:solidFill>
              <a:latin typeface="interface"/>
            </a:endParaRPr>
          </a:p>
        </p:txBody>
      </p:sp>
    </p:spTree>
    <p:extLst>
      <p:ext uri="{BB962C8B-B14F-4D97-AF65-F5344CB8AC3E}">
        <p14:creationId xmlns:p14="http://schemas.microsoft.com/office/powerpoint/2010/main" val="2051941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Development Sprints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Daily Standups?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689113" y="1815547"/>
            <a:ext cx="8295862" cy="4943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15 minute Team Meeting 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What I did since last Standup?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What I commit to completing by next Standup?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Impediments I have encountered?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Has my work gotten larger or smaller?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NOTHING else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Product Owner attends only at Team’s Request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New teams may need space 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Brevity maintains focus on the work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Impediments are worked outside of the Standup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ScrumMaster will bring Impediments to Product Owner when needed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251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Development Sprints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Key Deliverables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675861" y="1577011"/>
            <a:ext cx="8309114" cy="4943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Working Software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In QA Environment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Demonstrated as working per the Acceptance Criteria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Impediments Identified Early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ScrumMaster responsible for removing Impediments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Sprint Burndown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Hours Planned Burn vs. Capacity of Team vs. Actual Burn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u="sng" dirty="0">
                <a:solidFill>
                  <a:srgbClr val="B50043"/>
                </a:solidFill>
                <a:latin typeface="interface"/>
              </a:rPr>
              <a:t>Updated 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Release Burndown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Per Priority, # of Story Points Remaining vs. Projected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Team Velocity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Average # of Story Points the team has accomplished in completed sprints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023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456CB-D35B-4607-88CD-319733941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407969-4BEA-4940-A7F5-C7C4835A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1" y="262289"/>
            <a:ext cx="8265638" cy="6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1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0E407195-CC97-4DBB-9A3B-0269C64EAE73}"/>
              </a:ext>
            </a:extLst>
          </p:cNvPr>
          <p:cNvSpPr/>
          <p:nvPr/>
        </p:nvSpPr>
        <p:spPr>
          <a:xfrm rot="15716551">
            <a:off x="-381723" y="4148314"/>
            <a:ext cx="2507284" cy="1095334"/>
          </a:xfrm>
          <a:prstGeom prst="curved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694C9784-5018-4C8C-8240-6CF0C80D65E9}"/>
              </a:ext>
            </a:extLst>
          </p:cNvPr>
          <p:cNvSpPr/>
          <p:nvPr/>
        </p:nvSpPr>
        <p:spPr>
          <a:xfrm>
            <a:off x="1746713" y="2382059"/>
            <a:ext cx="479651" cy="636851"/>
          </a:xfrm>
          <a:prstGeom prst="downArrow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0D50897-FCE6-42A4-8BA4-1FB120132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1705402"/>
              </p:ext>
            </p:extLst>
          </p:nvPr>
        </p:nvGraphicFramePr>
        <p:xfrm>
          <a:off x="457199" y="1095776"/>
          <a:ext cx="8169965" cy="5215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CE596-9876-4956-A3C4-8ACC88FCC9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479273" y="1203509"/>
            <a:ext cx="1136279" cy="1136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F2704-48A7-4949-9BAA-6231A84AFC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413013" y="3187107"/>
            <a:ext cx="1191257" cy="1191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D9C45-3C85-407A-A0D6-A698C9A80D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640697" y="5098372"/>
            <a:ext cx="966753" cy="9667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B85E4-D136-456D-B138-F207A8E512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0987" y="1182154"/>
            <a:ext cx="670684" cy="6706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79D524-A4FD-4C61-88C2-61F399D0DE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06359" y="5275173"/>
            <a:ext cx="670684" cy="670684"/>
          </a:xfrm>
          <a:prstGeom prst="rect">
            <a:avLst/>
          </a:prstGeom>
        </p:spPr>
      </p:pic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7C0AD2-C02C-43EE-A773-8C35254F9D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High Level BADS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7718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Release Activities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Product Owner Responsibilities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662609" y="1815547"/>
            <a:ext cx="8322366" cy="4943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User Acceptance Testing</a:t>
            </a:r>
            <a:endParaRPr lang="en-US" sz="2400" dirty="0">
              <a:solidFill>
                <a:srgbClr val="4C4D52"/>
              </a:solidFill>
              <a:latin typeface="interface"/>
            </a:endParaRP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Uses original User Story Acceptance Criteria to test 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Defines steps to reproduce any Bugs found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Only Critical and High Bugs are addressed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May utilize Business Subject Matter Experts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Signs off on User Acceptance Test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Production Validation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Is not meant to be another UAT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Ensures that all items got deployed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Signs off on Production Deployment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432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977C1E7-E0ED-43CC-829A-F880A246E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227636"/>
            <a:ext cx="7762875" cy="111851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12800" dirty="0">
                <a:solidFill>
                  <a:srgbClr val="B50043"/>
                </a:solidFill>
              </a:rPr>
              <a:t>Release Activities</a:t>
            </a:r>
          </a:p>
          <a:p>
            <a:pPr algn="ctr">
              <a:lnSpc>
                <a:spcPct val="120000"/>
              </a:lnSpc>
            </a:pPr>
            <a:r>
              <a:rPr lang="en-US" sz="12800" dirty="0"/>
              <a:t>Key Deliverables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66FEB-B9B1-457C-9C8F-104F926B0C92}"/>
              </a:ext>
            </a:extLst>
          </p:cNvPr>
          <p:cNvSpPr txBox="1"/>
          <p:nvPr/>
        </p:nvSpPr>
        <p:spPr>
          <a:xfrm>
            <a:off x="715617" y="1855304"/>
            <a:ext cx="8269358" cy="46647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Working Software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In Production Environment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User Tested as working per Acceptance in QA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User Validated as existing in Production Environment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u="sng" dirty="0">
                <a:solidFill>
                  <a:srgbClr val="B50043"/>
                </a:solidFill>
                <a:latin typeface="interface"/>
              </a:rPr>
              <a:t>Updated</a:t>
            </a:r>
            <a:r>
              <a:rPr lang="en-US" sz="2400" dirty="0">
                <a:solidFill>
                  <a:srgbClr val="B50043"/>
                </a:solidFill>
                <a:latin typeface="interface"/>
              </a:rPr>
              <a:t> Release Burndown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Any new User Stories or Bugs identified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18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077536-030D-48B5-89AF-36BE381A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0" y="155976"/>
            <a:ext cx="8606700" cy="6543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483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226B3-48C3-4D25-BCF2-CEBA0EB62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3214329"/>
            <a:ext cx="7635241" cy="614362"/>
          </a:xfrm>
        </p:spPr>
        <p:txBody>
          <a:bodyPr/>
          <a:lstStyle/>
          <a:p>
            <a:r>
              <a:rPr lang="en-US" dirty="0"/>
              <a:t>Defining User Stories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85769-E6D9-4E6E-869E-3640E911E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FDCBC59-4B88-4187-8831-12A93C30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492" y="4049887"/>
            <a:ext cx="3411338" cy="268114"/>
          </a:xfrm>
        </p:spPr>
        <p:txBody>
          <a:bodyPr/>
          <a:lstStyle/>
          <a:p>
            <a:r>
              <a:rPr lang="en-US" dirty="0"/>
              <a:t>How we know what you need</a:t>
            </a:r>
          </a:p>
        </p:txBody>
      </p:sp>
    </p:spTree>
    <p:extLst>
      <p:ext uri="{BB962C8B-B14F-4D97-AF65-F5344CB8AC3E}">
        <p14:creationId xmlns:p14="http://schemas.microsoft.com/office/powerpoint/2010/main" val="294373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User Stories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6C4840-D03A-4576-8E31-CC486AAAD042}"/>
              </a:ext>
            </a:extLst>
          </p:cNvPr>
          <p:cNvSpPr txBox="1">
            <a:spLocks/>
          </p:cNvSpPr>
          <p:nvPr/>
        </p:nvSpPr>
        <p:spPr bwMode="auto">
          <a:xfrm>
            <a:off x="695170" y="1266696"/>
            <a:ext cx="8038012" cy="4869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7475" indent="-1174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9AA0A2"/>
                </a:solidFill>
                <a:latin typeface="+mn-lt"/>
                <a:ea typeface="+mn-ea"/>
                <a:cs typeface="+mn-cs"/>
              </a:defRPr>
            </a:lvl1pPr>
            <a:lvl2pPr marL="4000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2pPr>
            <a:lvl3pPr marL="627063" indent="-1127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9AA0A2"/>
                </a:solidFill>
                <a:latin typeface="+mn-lt"/>
                <a:ea typeface="+mn-ea"/>
              </a:defRPr>
            </a:lvl3pPr>
            <a:lvl4pPr marL="914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4pPr>
            <a:lvl5pPr marL="1144588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5pPr>
            <a:lvl6pPr marL="16017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6pPr>
            <a:lvl7pPr marL="20589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7pPr>
            <a:lvl8pPr marL="25161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8pPr>
            <a:lvl9pPr marL="29733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9pPr>
          </a:lstStyle>
          <a:p>
            <a:pPr marL="349250" indent="-349250" eaLnBrk="1" hangingPunct="1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Written from the </a:t>
            </a: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User’s Point of View</a:t>
            </a:r>
          </a:p>
          <a:p>
            <a:pPr marL="349250" indent="-349250" eaLnBrk="1" hangingPunct="1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Prioritized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interface"/>
              </a:rPr>
              <a:t>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in the backlog by business value by Product Owner</a:t>
            </a:r>
          </a:p>
          <a:p>
            <a:pPr marL="349250" indent="-349250" eaLnBrk="1" hangingPunct="1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Encourages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interface"/>
              </a:rPr>
              <a:t> </a:t>
            </a: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conversations</a:t>
            </a:r>
          </a:p>
          <a:p>
            <a:pPr marL="806450" lvl="1" indent="-349250" eaLnBrk="1" hangingPunct="1">
              <a:spcBef>
                <a:spcPct val="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Generate common understanding</a:t>
            </a:r>
          </a:p>
          <a:p>
            <a:pPr marL="806450" lvl="1" indent="-349250" eaLnBrk="1" hangingPunct="1">
              <a:spcBef>
                <a:spcPct val="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Determine what needs to be done</a:t>
            </a:r>
          </a:p>
          <a:p>
            <a:pPr marL="806450" lvl="1" indent="-349250" eaLnBrk="1" hangingPunct="1">
              <a:spcBef>
                <a:spcPct val="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Agreement on the definition of “done”</a:t>
            </a:r>
          </a:p>
          <a:p>
            <a:pPr marL="349250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Must fit within a sprint; if not, break into smaller stories.</a:t>
            </a:r>
          </a:p>
          <a:p>
            <a:pPr marL="349250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 err="1">
                <a:solidFill>
                  <a:schemeClr val="accent1"/>
                </a:solidFill>
                <a:latin typeface="interface"/>
              </a:rPr>
              <a:t>Exchangable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latin typeface="interface"/>
              </a:rPr>
              <a:t>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by story point values</a:t>
            </a:r>
          </a:p>
          <a:p>
            <a:pPr marL="349250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Understood</a:t>
            </a:r>
            <a:r>
              <a:rPr lang="en-US" sz="2400" b="0" dirty="0">
                <a:solidFill>
                  <a:srgbClr val="404040"/>
                </a:solidFill>
                <a:latin typeface="interface"/>
              </a:rPr>
              <a:t>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by the whole team </a:t>
            </a:r>
          </a:p>
          <a:p>
            <a:pPr marL="349250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NOT technical specifications</a:t>
            </a:r>
          </a:p>
          <a:p>
            <a:pPr marL="349250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endParaRPr lang="en-US" sz="2000" b="0" dirty="0">
              <a:solidFill>
                <a:srgbClr val="404040"/>
              </a:solidFill>
              <a:latin typeface="Arial" charset="0"/>
            </a:endParaRP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1800" b="0" dirty="0">
              <a:solidFill>
                <a:srgbClr val="404040"/>
              </a:solidFill>
              <a:latin typeface="Arial" charset="0"/>
            </a:endParaRP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</a:pPr>
            <a:endParaRPr lang="en-US" sz="1800" b="0" dirty="0">
              <a:solidFill>
                <a:srgbClr val="40404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5859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Format of a User Story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E4BB4A-62A7-47A5-85DE-03438D164D58}"/>
              </a:ext>
            </a:extLst>
          </p:cNvPr>
          <p:cNvSpPr txBox="1">
            <a:spLocks/>
          </p:cNvSpPr>
          <p:nvPr/>
        </p:nvSpPr>
        <p:spPr bwMode="auto">
          <a:xfrm>
            <a:off x="880609" y="2332383"/>
            <a:ext cx="7772400" cy="392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7475" indent="-1174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9AA0A2"/>
                </a:solidFill>
                <a:latin typeface="+mn-lt"/>
                <a:ea typeface="+mn-ea"/>
                <a:cs typeface="+mn-cs"/>
              </a:defRPr>
            </a:lvl1pPr>
            <a:lvl2pPr marL="4000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2pPr>
            <a:lvl3pPr marL="627063" indent="-1127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9AA0A2"/>
                </a:solidFill>
                <a:latin typeface="+mn-lt"/>
                <a:ea typeface="+mn-ea"/>
              </a:defRPr>
            </a:lvl3pPr>
            <a:lvl4pPr marL="914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4pPr>
            <a:lvl5pPr marL="1144588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5pPr>
            <a:lvl6pPr marL="16017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6pPr>
            <a:lvl7pPr marL="20589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7pPr>
            <a:lvl8pPr marL="25161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8pPr>
            <a:lvl9pPr marL="29733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9pPr>
          </a:lstStyle>
          <a:p>
            <a:pPr marL="349250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Who: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As a &lt;type of user&gt;</a:t>
            </a:r>
          </a:p>
          <a:p>
            <a:pPr marL="349250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What/Functionality: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I want &lt;to do something&gt;</a:t>
            </a:r>
          </a:p>
          <a:p>
            <a:pPr marL="349250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Why: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So that &lt;so value is created&gt;</a:t>
            </a:r>
          </a:p>
          <a:p>
            <a:pPr>
              <a:spcAft>
                <a:spcPts val="1200"/>
              </a:spcAft>
              <a:defRPr/>
            </a:pPr>
            <a:endParaRPr lang="en-US" sz="2400" b="0" dirty="0">
              <a:solidFill>
                <a:schemeClr val="bg1">
                  <a:lumMod val="50000"/>
                </a:schemeClr>
              </a:solidFill>
              <a:latin typeface="interface"/>
            </a:endParaRP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endParaRPr lang="en-US" sz="2400" b="0" dirty="0">
              <a:solidFill>
                <a:srgbClr val="40404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856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79040-9ED9-4849-BE55-9E34A2EEA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60"/>
            <a:ext cx="9144000" cy="6858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4136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Examples of a User Story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E4BB4A-62A7-47A5-85DE-03438D164D58}"/>
              </a:ext>
            </a:extLst>
          </p:cNvPr>
          <p:cNvSpPr txBox="1">
            <a:spLocks/>
          </p:cNvSpPr>
          <p:nvPr/>
        </p:nvSpPr>
        <p:spPr bwMode="auto">
          <a:xfrm>
            <a:off x="457198" y="1099932"/>
            <a:ext cx="8527775" cy="506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7475" indent="-1174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9AA0A2"/>
                </a:solidFill>
                <a:latin typeface="+mn-lt"/>
                <a:ea typeface="+mn-ea"/>
                <a:cs typeface="+mn-cs"/>
              </a:defRPr>
            </a:lvl1pPr>
            <a:lvl2pPr marL="4000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2pPr>
            <a:lvl3pPr marL="627063" indent="-1127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9AA0A2"/>
                </a:solidFill>
                <a:latin typeface="+mn-lt"/>
                <a:ea typeface="+mn-ea"/>
              </a:defRPr>
            </a:lvl3pPr>
            <a:lvl4pPr marL="914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4pPr>
            <a:lvl5pPr marL="1144588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5pPr>
            <a:lvl6pPr marL="16017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6pPr>
            <a:lvl7pPr marL="20589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7pPr>
            <a:lvl8pPr marL="25161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8pPr>
            <a:lvl9pPr marL="29733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9pPr>
          </a:lstStyle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As a member of the HRTS HCM Cloud team I need to update the security rules that drive row level security in the Fusion Application, so that I can easily respond to changes in security definitions that are requested by the Divisions.  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As a CIS Portfolio Owner, I need a report that shows both the Project Fiscal Budget AND the Last Approved budget compared to the Project's Current Estimate at Completion (EAC) so that I can understand the financial status of projects for which I am responsible.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As Manager of Expense Programs, I would like an optimization report so that I can find new ways to better manage expenses across the organization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As the RC Leadership, I need a utilization dashboard so that I can better manage the schedules and work for Recruitment Coordinators. 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As an Airline Customer I want the ability to purchase airplane tickets online, so that I do not have to call into the 800#.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  <a:latin typeface="interface"/>
            </a:endParaRPr>
          </a:p>
          <a:p>
            <a:pPr marL="0" indent="0">
              <a:spcBef>
                <a:spcPct val="0"/>
              </a:spcBef>
              <a:spcAft>
                <a:spcPts val="1200"/>
              </a:spcAft>
              <a:buNone/>
              <a:defRPr/>
            </a:pPr>
            <a:endParaRPr lang="en-US" sz="2400" b="0" dirty="0">
              <a:solidFill>
                <a:srgbClr val="40404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01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User Story Format Variations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E4BB4A-62A7-47A5-85DE-03438D164D58}"/>
              </a:ext>
            </a:extLst>
          </p:cNvPr>
          <p:cNvSpPr txBox="1">
            <a:spLocks/>
          </p:cNvSpPr>
          <p:nvPr/>
        </p:nvSpPr>
        <p:spPr bwMode="auto">
          <a:xfrm>
            <a:off x="880609" y="1466602"/>
            <a:ext cx="7772400" cy="478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7475" indent="-1174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9AA0A2"/>
                </a:solidFill>
                <a:latin typeface="+mn-lt"/>
                <a:ea typeface="+mn-ea"/>
                <a:cs typeface="+mn-cs"/>
              </a:defRPr>
            </a:lvl1pPr>
            <a:lvl2pPr marL="4000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2pPr>
            <a:lvl3pPr marL="627063" indent="-1127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9AA0A2"/>
                </a:solidFill>
                <a:latin typeface="+mn-lt"/>
                <a:ea typeface="+mn-ea"/>
              </a:defRPr>
            </a:lvl3pPr>
            <a:lvl4pPr marL="914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4pPr>
            <a:lvl5pPr marL="1144588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5pPr>
            <a:lvl6pPr marL="16017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6pPr>
            <a:lvl7pPr marL="20589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7pPr>
            <a:lvl8pPr marL="25161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8pPr>
            <a:lvl9pPr marL="29733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9pPr>
          </a:lstStyle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Goal Focused: 	</a:t>
            </a:r>
          </a:p>
          <a:p>
            <a:pPr marL="858838" lvl="2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1800" dirty="0">
                <a:solidFill>
                  <a:srgbClr val="3D3E58"/>
                </a:solidFill>
                <a:latin typeface="interface"/>
              </a:rPr>
              <a:t>In order to &lt;achieve some goal&gt; as a &lt;type of user&gt;, I want &lt;to do something&gt;.</a:t>
            </a:r>
          </a:p>
          <a:p>
            <a:pPr marL="631825" lvl="1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Value Focused: 	</a:t>
            </a:r>
          </a:p>
          <a:p>
            <a:pPr marL="858838" lvl="2" indent="-349250"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1800" dirty="0">
                <a:solidFill>
                  <a:srgbClr val="3D3E58"/>
                </a:solidFill>
                <a:latin typeface="interface"/>
              </a:rPr>
              <a:t>In order to &lt;create some value&gt; as a &lt;type of user&gt;, I want &lt;to do something&gt;.</a:t>
            </a: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endParaRPr lang="en-US" sz="2400" b="0" dirty="0">
              <a:solidFill>
                <a:srgbClr val="40404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32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Acceptance Criteria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E4BB4A-62A7-47A5-85DE-03438D164D58}"/>
              </a:ext>
            </a:extLst>
          </p:cNvPr>
          <p:cNvSpPr txBox="1">
            <a:spLocks/>
          </p:cNvSpPr>
          <p:nvPr/>
        </p:nvSpPr>
        <p:spPr bwMode="auto">
          <a:xfrm>
            <a:off x="880609" y="1466602"/>
            <a:ext cx="7772400" cy="478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17475" indent="-1174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rgbClr val="9AA0A2"/>
                </a:solidFill>
                <a:latin typeface="+mn-lt"/>
                <a:ea typeface="+mn-ea"/>
                <a:cs typeface="+mn-cs"/>
              </a:defRPr>
            </a:lvl1pPr>
            <a:lvl2pPr marL="4000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2pPr>
            <a:lvl3pPr marL="627063" indent="-11271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rgbClr val="9AA0A2"/>
                </a:solidFill>
                <a:latin typeface="+mn-lt"/>
                <a:ea typeface="+mn-ea"/>
              </a:defRPr>
            </a:lvl3pPr>
            <a:lvl4pPr marL="91440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rgbClr val="9AA0A2"/>
                </a:solidFill>
                <a:latin typeface="+mn-lt"/>
                <a:ea typeface="+mn-ea"/>
              </a:defRPr>
            </a:lvl4pPr>
            <a:lvl5pPr marL="1144588" indent="-115888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5pPr>
            <a:lvl6pPr marL="16017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6pPr>
            <a:lvl7pPr marL="20589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7pPr>
            <a:lvl8pPr marL="25161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8pPr>
            <a:lvl9pPr marL="2973388" indent="-115888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9AA0A2"/>
                </a:solidFill>
                <a:latin typeface="+mn-lt"/>
                <a:ea typeface="+mn-ea"/>
              </a:defRPr>
            </a:lvl9pPr>
          </a:lstStyle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Definition of ‘DONE’</a:t>
            </a: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Comes after a </a:t>
            </a: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common understanding </a:t>
            </a:r>
            <a:r>
              <a:rPr lang="en-US" sz="2400" b="0" dirty="0">
                <a:solidFill>
                  <a:srgbClr val="3D3E58"/>
                </a:solidFill>
                <a:latin typeface="interface"/>
              </a:rPr>
              <a:t>of the User Story is reached</a:t>
            </a: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  <a:sym typeface="Wingdings" pitchFamily="2" charset="2"/>
              </a:rPr>
              <a:t>Product owner </a:t>
            </a:r>
            <a:r>
              <a:rPr lang="en-US" sz="2400" b="0" dirty="0">
                <a:solidFill>
                  <a:srgbClr val="3D3E58"/>
                </a:solidFill>
                <a:latin typeface="interface"/>
                <a:sym typeface="Wingdings" pitchFamily="2" charset="2"/>
              </a:rPr>
              <a:t>should write the acceptance criteria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interface"/>
              <a:sym typeface="Wingdings" pitchFamily="2" charset="2"/>
            </a:endParaRP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rgbClr val="3D3E58"/>
                </a:solidFill>
                <a:latin typeface="interface"/>
              </a:rPr>
              <a:t>A list of </a:t>
            </a:r>
            <a:r>
              <a:rPr lang="en-US" sz="2400" b="0" dirty="0">
                <a:solidFill>
                  <a:schemeClr val="accent1"/>
                </a:solidFill>
                <a:latin typeface="interface"/>
              </a:rPr>
              <a:t>pass/fail tests.</a:t>
            </a:r>
          </a:p>
          <a:p>
            <a:pPr marL="631825" lvl="1"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If all tests pass </a:t>
            </a:r>
            <a:r>
              <a:rPr lang="en-US" sz="2400" dirty="0">
                <a:solidFill>
                  <a:srgbClr val="3D3E58"/>
                </a:solidFill>
                <a:latin typeface="interface"/>
                <a:sym typeface="Wingdings" pitchFamily="2" charset="2"/>
              </a:rPr>
              <a:t> everyone agrees the story is implemented as intended.</a:t>
            </a:r>
          </a:p>
          <a:p>
            <a:pPr indent="-349250">
              <a:spcBef>
                <a:spcPct val="0"/>
              </a:spcBef>
              <a:spcAft>
                <a:spcPts val="1200"/>
              </a:spcAft>
              <a:buBlip>
                <a:blip r:embed="rId3"/>
              </a:buBlip>
              <a:defRPr/>
            </a:pPr>
            <a:r>
              <a:rPr lang="en-US" sz="2400" b="0" dirty="0">
                <a:solidFill>
                  <a:schemeClr val="accent1"/>
                </a:solidFill>
                <a:latin typeface="interface"/>
                <a:sym typeface="Wingdings" pitchFamily="2" charset="2"/>
              </a:rPr>
              <a:t>Does not change during a sprint</a:t>
            </a:r>
            <a:r>
              <a:rPr lang="en-US" sz="2400" b="0" dirty="0">
                <a:solidFill>
                  <a:srgbClr val="404040"/>
                </a:solidFill>
                <a:latin typeface="Arial" charset="0"/>
                <a:sym typeface="Wingdings" pitchFamily="2" charset="2"/>
              </a:rPr>
              <a:t>.</a:t>
            </a:r>
            <a:endParaRPr lang="en-US" sz="2400" b="0" dirty="0">
              <a:solidFill>
                <a:srgbClr val="404040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8050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165165"/>
            <a:ext cx="8038012" cy="871537"/>
          </a:xfrm>
        </p:spPr>
        <p:txBody>
          <a:bodyPr/>
          <a:lstStyle/>
          <a:p>
            <a:r>
              <a:rPr lang="en-US" sz="3200" dirty="0"/>
              <a:t>Example Acceptance Criteria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F0766D-D0B2-4CB7-8B00-57AEB332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39" y="1067094"/>
            <a:ext cx="8936861" cy="53925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160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165165"/>
            <a:ext cx="8038012" cy="871537"/>
          </a:xfrm>
        </p:spPr>
        <p:txBody>
          <a:bodyPr/>
          <a:lstStyle/>
          <a:p>
            <a:r>
              <a:rPr lang="en-US" sz="3200" dirty="0"/>
              <a:t>Example Acceptance Criteria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26816-529D-4D2E-A09D-B68025860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5" y="1036702"/>
            <a:ext cx="8869749" cy="5085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11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226B3-48C3-4D25-BCF2-CEBA0EB62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3214329"/>
            <a:ext cx="7635241" cy="614362"/>
          </a:xfrm>
        </p:spPr>
        <p:txBody>
          <a:bodyPr/>
          <a:lstStyle/>
          <a:p>
            <a:r>
              <a:rPr lang="en-US" dirty="0"/>
              <a:t>The Azure DevOps Tool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85769-E6D9-4E6E-869E-3640E911E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FFDCBC59-4B88-4187-8831-12A93C30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492" y="4049887"/>
            <a:ext cx="3411338" cy="268114"/>
          </a:xfrm>
        </p:spPr>
        <p:txBody>
          <a:bodyPr/>
          <a:lstStyle/>
          <a:p>
            <a:r>
              <a:rPr lang="en-US" dirty="0"/>
              <a:t>How we manage the Process</a:t>
            </a:r>
          </a:p>
        </p:txBody>
      </p:sp>
    </p:spTree>
    <p:extLst>
      <p:ext uri="{BB962C8B-B14F-4D97-AF65-F5344CB8AC3E}">
        <p14:creationId xmlns:p14="http://schemas.microsoft.com/office/powerpoint/2010/main" val="3050364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871537"/>
          </a:xfrm>
        </p:spPr>
        <p:txBody>
          <a:bodyPr/>
          <a:lstStyle/>
          <a:p>
            <a:r>
              <a:rPr lang="en-US" sz="3200" dirty="0"/>
              <a:t>Azure DevOps Tool for the BADS Team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44731" y="1314994"/>
            <a:ext cx="829926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Visit the CEI-BADS Azure DevOps Organization: </a:t>
            </a:r>
            <a:endParaRPr lang="en-US" sz="2400" dirty="0">
              <a:solidFill>
                <a:srgbClr val="3D3E58"/>
              </a:solidFill>
              <a:latin typeface="interface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https://dev.azure.com/CEI-BADS/</a:t>
            </a:r>
            <a:endParaRPr lang="en-US" sz="2400" dirty="0">
              <a:solidFill>
                <a:srgbClr val="B50043"/>
              </a:solidFill>
              <a:latin typeface="interface"/>
            </a:endParaRP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You may receive the following the first time you access the tool: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FD237A-F61D-4D17-AE86-DCD616159E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64" t="29987" r="34484" b="1024"/>
          <a:stretch/>
        </p:blipFill>
        <p:spPr>
          <a:xfrm>
            <a:off x="2251925" y="2802824"/>
            <a:ext cx="4307901" cy="25524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B1621C-BB0C-483E-A680-428A85668ADC}"/>
              </a:ext>
            </a:extLst>
          </p:cNvPr>
          <p:cNvSpPr/>
          <p:nvPr/>
        </p:nvSpPr>
        <p:spPr>
          <a:xfrm>
            <a:off x="827315" y="5443804"/>
            <a:ext cx="829926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Select your </a:t>
            </a:r>
            <a:r>
              <a:rPr lang="en-US" sz="2400" dirty="0" err="1">
                <a:solidFill>
                  <a:srgbClr val="3D3E58"/>
                </a:solidFill>
                <a:latin typeface="interface"/>
              </a:rPr>
              <a:t>Coxinc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 Microsoft Account</a:t>
            </a:r>
            <a:endParaRPr lang="en-US" sz="2400" dirty="0">
              <a:solidFill>
                <a:srgbClr val="3D3E58"/>
              </a:solidFill>
              <a:latin typeface="interface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If you do not have one, contact Dan Murphy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4158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Azure DevOps Tool for the BADS Team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44731" y="1237404"/>
            <a:ext cx="829926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You want to end up here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Select the Project you are working 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485F8-EE94-4223-AFA1-ADB726E09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568" y="2321868"/>
            <a:ext cx="6531429" cy="38126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2139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DevOps Product Owner Need to Know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27315" y="1316922"/>
            <a:ext cx="829926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How to write User Stories in DevOps?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Backlog Board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New Item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Types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Fields on a User Story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Where and how to Groom Backlog?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Backlog Board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Planning View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Priority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Force Rank</a:t>
            </a:r>
            <a:endParaRPr lang="en-US" dirty="0">
              <a:solidFill>
                <a:srgbClr val="3D3E58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024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DevOps Product Owner Need to Know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27315" y="1714482"/>
            <a:ext cx="829926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How do I know what is planned for a Sprint?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Backlog Board, Planning View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Backlog Board, filter on Iteration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How do I add a new Item to a Sprint?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B50043"/>
                </a:solidFill>
                <a:latin typeface="interface"/>
              </a:rPr>
              <a:t>DON’T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 add items to Active Sprint (this will cause issues for Scrum Master)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Work with ScrumMaster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Trade something out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solidFill>
                <a:srgbClr val="4C4D52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095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B5F4AF-0043-4E55-B995-60AB29D3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137" y="-75745"/>
            <a:ext cx="2047875" cy="22288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 or Product?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62C3C5F-D6EF-43E3-9DE2-5FB843460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800" y="2014330"/>
            <a:ext cx="8737200" cy="382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altLang="en-US" sz="2800" dirty="0">
                <a:latin typeface="interface"/>
              </a:rPr>
              <a:t>Project Management Institute defines </a:t>
            </a:r>
            <a:r>
              <a:rPr lang="en-US" altLang="en-US" sz="2800" b="1" dirty="0">
                <a:solidFill>
                  <a:schemeClr val="accent1"/>
                </a:solidFill>
                <a:latin typeface="interface"/>
              </a:rPr>
              <a:t>Project</a:t>
            </a:r>
            <a:r>
              <a:rPr lang="en-US" altLang="en-US" sz="2800" dirty="0">
                <a:latin typeface="interface"/>
              </a:rPr>
              <a:t> as: </a:t>
            </a:r>
          </a:p>
          <a:p>
            <a:pPr lvl="1">
              <a:spcAft>
                <a:spcPts val="600"/>
              </a:spcAft>
              <a:defRPr/>
            </a:pPr>
            <a:r>
              <a:rPr lang="en-US" altLang="en-US" sz="2000" dirty="0">
                <a:solidFill>
                  <a:srgbClr val="333F48"/>
                </a:solidFill>
                <a:latin typeface="interface"/>
              </a:rPr>
              <a:t>A temporary endeavor undertaken to create a unique product, service, or result. 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800" dirty="0">
                <a:latin typeface="interface"/>
              </a:rPr>
              <a:t>Projects</a:t>
            </a:r>
            <a:r>
              <a:rPr lang="en-US" sz="2800" b="1" dirty="0">
                <a:solidFill>
                  <a:srgbClr val="B50043"/>
                </a:solidFill>
                <a:latin typeface="interface"/>
              </a:rPr>
              <a:t> </a:t>
            </a:r>
            <a:r>
              <a:rPr lang="en-US" sz="2800" dirty="0">
                <a:latin typeface="interface"/>
              </a:rPr>
              <a:t>have a</a:t>
            </a:r>
            <a:r>
              <a:rPr lang="en-US" sz="2800" b="1" dirty="0">
                <a:solidFill>
                  <a:srgbClr val="B50043"/>
                </a:solidFill>
                <a:latin typeface="interface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interface"/>
              </a:rPr>
              <a:t>beginning</a:t>
            </a:r>
            <a:r>
              <a:rPr lang="en-US" sz="2800" dirty="0">
                <a:latin typeface="interface"/>
              </a:rPr>
              <a:t> and an </a:t>
            </a:r>
            <a:r>
              <a:rPr lang="en-US" sz="2800" b="1" dirty="0">
                <a:solidFill>
                  <a:schemeClr val="accent1"/>
                </a:solidFill>
                <a:latin typeface="interface"/>
              </a:rPr>
              <a:t>end</a:t>
            </a:r>
            <a:r>
              <a:rPr lang="en-US" sz="2800" dirty="0">
                <a:solidFill>
                  <a:schemeClr val="accent1"/>
                </a:solidFill>
                <a:latin typeface="interface"/>
              </a:rPr>
              <a:t> </a:t>
            </a:r>
          </a:p>
          <a:p>
            <a:pPr>
              <a:spcAft>
                <a:spcPts val="600"/>
              </a:spcAft>
              <a:defRPr/>
            </a:pPr>
            <a:endParaRPr lang="en-US" sz="1800" b="1" dirty="0">
              <a:solidFill>
                <a:srgbClr val="B50043"/>
              </a:solidFill>
              <a:latin typeface="+mj-lt"/>
            </a:endParaRP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800" dirty="0">
                <a:latin typeface="interface"/>
              </a:rPr>
              <a:t>A</a:t>
            </a:r>
            <a:r>
              <a:rPr lang="en-US" sz="2800" b="1" dirty="0">
                <a:solidFill>
                  <a:srgbClr val="B50043"/>
                </a:solidFill>
                <a:latin typeface="interface"/>
              </a:rPr>
              <a:t> Product </a:t>
            </a:r>
            <a:r>
              <a:rPr lang="en-US" sz="2800" dirty="0">
                <a:latin typeface="interface"/>
              </a:rPr>
              <a:t>is the result or end goal of the Project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800" dirty="0">
                <a:latin typeface="interface"/>
              </a:rPr>
              <a:t>Products can be</a:t>
            </a:r>
            <a:r>
              <a:rPr lang="en-US" sz="2800" b="1" dirty="0">
                <a:solidFill>
                  <a:srgbClr val="B50043"/>
                </a:solidFill>
                <a:latin typeface="interface"/>
              </a:rPr>
              <a:t> used for an undetermined amount of time </a:t>
            </a:r>
            <a:r>
              <a:rPr lang="en-US" sz="2800" dirty="0">
                <a:latin typeface="interface"/>
              </a:rPr>
              <a:t>after the Projects that created them are complete. 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endParaRPr lang="en-US" sz="1800" dirty="0">
              <a:solidFill>
                <a:srgbClr val="404040"/>
              </a:solidFill>
              <a:latin typeface="+mj-lt"/>
            </a:endParaRP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endParaRPr lang="en-US" sz="1800" dirty="0">
              <a:solidFill>
                <a:srgbClr val="40404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92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DevOps Product Owner Need to Know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27315" y="1714482"/>
            <a:ext cx="829926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Where do I find the Sprint Burndown?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Sprint Board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Reading the Sprint Burndown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Where does the Team Work from?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Sprint Board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By Story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By Assignee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solidFill>
                <a:srgbClr val="4C4D52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751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Reading a Sprint Burndown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6C066-1B96-44F5-BF4E-0FCCBABA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4" y="1200327"/>
            <a:ext cx="9144000" cy="53319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4023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Reading a Sprint Burndown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AEA479-5984-47E1-AC18-2F22B7711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9" y="1183552"/>
            <a:ext cx="9144000" cy="53125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6560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Reading a Sprint Burndown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1F625-C06B-4F37-B499-E9874BC7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50170"/>
            <a:ext cx="9144000" cy="5379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4035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DevOps Product Owner Need to Know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72DD9-1463-44D5-8379-9EF0A72AEB50}"/>
              </a:ext>
            </a:extLst>
          </p:cNvPr>
          <p:cNvSpPr/>
          <p:nvPr/>
        </p:nvSpPr>
        <p:spPr>
          <a:xfrm>
            <a:off x="827315" y="1714482"/>
            <a:ext cx="8299269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How do I communicate with the team?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@Mentions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NO MORE Emails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What about Status Reports? 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Sprint Burndown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Release Plans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Release Burndown</a:t>
            </a:r>
          </a:p>
          <a:p>
            <a:pPr marL="806450" lvl="1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ScrumMaster demonstrates Impacts to Changes – Stories that fall off the last Sprint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solidFill>
                <a:srgbClr val="4C4D52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592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Reading a Release Burndown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22371-91DD-462A-A280-BB1A35D8C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4071"/>
            <a:ext cx="9156227" cy="4935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537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Reading a Release Burndown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4D4D5-F369-48A0-86EF-1AFDC93E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332"/>
            <a:ext cx="10681252" cy="3617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7482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F92C953-1150-4C58-8D0B-24D12197B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BADS Project Delivery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226B3-48C3-4D25-BCF2-CEBA0EB62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ADDENDUM: Agile Framework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4B877F-74A0-4912-B4D2-898B6C62EA57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367491" y="4626988"/>
            <a:ext cx="2799098" cy="614362"/>
          </a:xfrm>
        </p:spPr>
        <p:txBody>
          <a:bodyPr/>
          <a:lstStyle/>
          <a:p>
            <a:r>
              <a:rPr lang="en-US" dirty="0"/>
              <a:t>The BADS Project Delivery Process is based on the Agile Framework.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85769-E6D9-4E6E-869E-3640E911E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58893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What is Agile?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37163-3372-4144-9AA8-056415D55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2" t="18055" r="26315" b="1387"/>
          <a:stretch/>
        </p:blipFill>
        <p:spPr>
          <a:xfrm>
            <a:off x="7139768" y="81817"/>
            <a:ext cx="2004232" cy="1660649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E165D217-B1AC-4201-A812-C05F06404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25" y="1722782"/>
            <a:ext cx="8494643" cy="370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2800" b="1" dirty="0">
                <a:solidFill>
                  <a:schemeClr val="accent1"/>
                </a:solidFill>
                <a:latin typeface="interface"/>
              </a:rPr>
              <a:t>Agile software development</a:t>
            </a:r>
            <a:r>
              <a:rPr lang="en-US" sz="2800" dirty="0">
                <a:latin typeface="interface"/>
              </a:rPr>
              <a:t> is a group of </a:t>
            </a:r>
            <a:r>
              <a:rPr lang="en-US" sz="2800" dirty="0">
                <a:solidFill>
                  <a:schemeClr val="accent1"/>
                </a:solidFill>
                <a:latin typeface="interface"/>
                <a:hlinkClick r:id="rId4" action="ppaction://hlinkfile" tooltip="Software development methodologi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development methods</a:t>
            </a:r>
            <a:r>
              <a:rPr lang="en-US" sz="2800" dirty="0">
                <a:latin typeface="interface"/>
              </a:rPr>
              <a:t> based on </a:t>
            </a:r>
            <a:r>
              <a:rPr lang="en-US" sz="2800" dirty="0">
                <a:solidFill>
                  <a:schemeClr val="accent1"/>
                </a:solidFill>
                <a:latin typeface="interface"/>
                <a:hlinkClick r:id="rId5" action="ppaction://hlinkfile" tooltip="Iterative and incremental develop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iterative and incremental development</a:t>
            </a:r>
            <a:r>
              <a:rPr lang="en-US" sz="2800" dirty="0">
                <a:latin typeface="interface"/>
              </a:rPr>
              <a:t>, where requirements and solutions evolve through collaboration between </a:t>
            </a:r>
            <a:r>
              <a:rPr lang="en-US" sz="2800" dirty="0">
                <a:solidFill>
                  <a:schemeClr val="accent1"/>
                </a:solidFill>
                <a:latin typeface="interface"/>
                <a:hlinkClick r:id="rId6" action="ppaction://hlinkfile" tooltip="Self-organ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self-organizing</a:t>
            </a:r>
            <a:r>
              <a:rPr lang="en-US" sz="2800" dirty="0">
                <a:latin typeface="interface"/>
              </a:rPr>
              <a:t>, </a:t>
            </a:r>
            <a:r>
              <a:rPr lang="en-US" sz="2800" dirty="0">
                <a:solidFill>
                  <a:schemeClr val="accent1"/>
                </a:solidFill>
                <a:latin typeface="interface"/>
                <a:hlinkClick r:id="rId7" action="ppaction://hlinkfile" tooltip="Cross-functional t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cross-functional teams</a:t>
            </a:r>
            <a:r>
              <a:rPr lang="en-US" sz="2800" dirty="0">
                <a:latin typeface="interface"/>
              </a:rPr>
              <a:t>. It promotes adaptive planning, </a:t>
            </a:r>
            <a:r>
              <a:rPr lang="en-US" sz="2800" dirty="0">
                <a:solidFill>
                  <a:srgbClr val="3D3E58"/>
                </a:solidFill>
                <a:latin typeface="interface"/>
              </a:rPr>
              <a:t>evolutionary development </a:t>
            </a:r>
            <a:r>
              <a:rPr lang="en-US" sz="2800" dirty="0">
                <a:latin typeface="interface"/>
              </a:rPr>
              <a:t>and delivery, a </a:t>
            </a:r>
            <a:r>
              <a:rPr lang="en-US" sz="2800" dirty="0">
                <a:solidFill>
                  <a:schemeClr val="accent1"/>
                </a:solidFill>
                <a:latin typeface="interface"/>
                <a:hlinkClick r:id="rId8" action="ppaction://hlinkfile" tooltip="Time box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time-boxed</a:t>
            </a:r>
            <a:r>
              <a:rPr lang="en-US" sz="2800" dirty="0">
                <a:latin typeface="interface"/>
              </a:rPr>
              <a:t> iterative approach, and encourages rapid and flexible response to change. It is a conceptual framework that promotes foreseen interactions throughout the development cycle. The </a:t>
            </a:r>
            <a:r>
              <a:rPr lang="en-US" sz="2800" b="1" i="1" dirty="0">
                <a:solidFill>
                  <a:schemeClr val="accent1"/>
                </a:solidFill>
                <a:latin typeface="interface"/>
              </a:rPr>
              <a:t>Agile Manifesto</a:t>
            </a:r>
            <a:r>
              <a:rPr lang="en-US" sz="2800" dirty="0">
                <a:latin typeface="interface"/>
              </a:rPr>
              <a:t> introduced the term in 2001.</a:t>
            </a:r>
            <a:r>
              <a:rPr lang="en-US" sz="2800" b="1" baseline="30000" dirty="0">
                <a:solidFill>
                  <a:srgbClr val="B50043"/>
                </a:solidFill>
                <a:latin typeface="interface"/>
              </a:rPr>
              <a:t>1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rgbClr val="404040"/>
              </a:solidFill>
              <a:latin typeface="+mj-lt"/>
            </a:endParaRPr>
          </a:p>
          <a:p>
            <a:pPr marL="349250" indent="-349250">
              <a:spcAft>
                <a:spcPts val="600"/>
              </a:spcAft>
              <a:buBlip>
                <a:blip r:embed="rId9"/>
              </a:buBlip>
              <a:defRPr/>
            </a:pPr>
            <a:endParaRPr lang="en-US" sz="2400" dirty="0">
              <a:solidFill>
                <a:srgbClr val="404040"/>
              </a:solidFill>
              <a:latin typeface="+mj-lt"/>
            </a:endParaRPr>
          </a:p>
          <a:p>
            <a:pPr>
              <a:spcAft>
                <a:spcPts val="600"/>
              </a:spcAft>
              <a:defRPr/>
            </a:pPr>
            <a:endParaRPr lang="en-US" sz="2400" dirty="0">
              <a:solidFill>
                <a:srgbClr val="404040"/>
              </a:solidFill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0369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ACE278-9BD3-4252-BEF6-2BC0B60F9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122" y="1060174"/>
            <a:ext cx="5429832" cy="2680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Iterative &amp; Incremental 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Work is best done in time-boxed iterations (design, coding and testing all in the same iteration)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Collaborative &amp; Transparent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Requirements evolve through discussions</a:t>
            </a:r>
            <a:endParaRPr lang="en-US" sz="2400" dirty="0">
              <a:solidFill>
                <a:srgbClr val="3D3E58"/>
              </a:solidFill>
              <a:latin typeface="interfac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2CFB2FC-0876-410E-BC60-9830966633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122" y="3366052"/>
            <a:ext cx="8401878" cy="281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Delivers Value Often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React to rapidly changing conditions through short release </a:t>
            </a:r>
            <a:r>
              <a:rPr lang="en-US" sz="2000" dirty="0">
                <a:solidFill>
                  <a:srgbClr val="404040"/>
                </a:solidFill>
                <a:latin typeface="interface"/>
              </a:rPr>
              <a:t>cycles</a:t>
            </a:r>
            <a:endParaRPr lang="en-US" sz="2400" b="1" dirty="0">
              <a:solidFill>
                <a:srgbClr val="B50043"/>
              </a:solidFill>
              <a:latin typeface="interface"/>
            </a:endParaRP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Focused on Business / End User Needs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interface"/>
              </a:rPr>
              <a:t>Product Owner Drives 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interface"/>
              </a:rPr>
              <a:t>Understand “business value” of features 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Adaptive Planning</a:t>
            </a:r>
          </a:p>
          <a:p>
            <a:pPr marL="806450" lvl="1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404040"/>
                </a:solidFill>
                <a:latin typeface="interface"/>
              </a:rPr>
              <a:t>New requirements are incorporated in follow-on sprints along the way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400" b="1" dirty="0">
                <a:solidFill>
                  <a:schemeClr val="accent1"/>
                </a:solidFill>
                <a:latin typeface="interface"/>
              </a:rPr>
              <a:t>Rapid &amp; Flexible Response to Change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endParaRPr lang="en-US" sz="1800" dirty="0">
              <a:solidFill>
                <a:srgbClr val="404040"/>
              </a:solidFill>
              <a:latin typeface="+mj-lt"/>
            </a:endParaRP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endParaRPr lang="en-US" sz="1800" dirty="0">
              <a:solidFill>
                <a:srgbClr val="404040"/>
              </a:solidFill>
              <a:latin typeface="+mj-lt"/>
            </a:endParaRP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endParaRPr lang="en-US" sz="1800" dirty="0">
              <a:solidFill>
                <a:srgbClr val="404040"/>
              </a:solidFill>
              <a:latin typeface="+mj-lt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5CD4ED2-B1B9-43B8-B287-480C0F5F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706" y="829441"/>
            <a:ext cx="2858936" cy="1768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Agile is: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49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New Terms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12502BD6-628B-4D01-9B88-7423AD98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78" y="1166191"/>
            <a:ext cx="8386354" cy="500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User Story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Defines requirements from the end User of the software’s point of view. Work is best done in time-boxed iterations (design, coding and testing all in the same iteration).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Epic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 large or undefined requirement that cannot be sized because it is too large and must be broken down.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Acceptance Criteria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Detailed outline of how to know a User Story is “Done”.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Product Backlog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The list of all known User Stories, Bugs, and Technical Tasks that could be worked into a product.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Sprint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 time-boxed iteration of work usually 2-4 weeks. 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Spike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 unit of research work that is normally timeboxed so the team can control how much time they invest.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Technical Task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 – An item of work that the team must do in order to be in a position to act upon later User Stories.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5372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Agile is: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274D5E-4611-4D84-BC60-5BEFF9501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191" y="1625108"/>
            <a:ext cx="8548971" cy="830997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buFont typeface="Times" pitchFamily="18" charset="0"/>
              <a:buNone/>
            </a:pPr>
            <a:r>
              <a:rPr lang="en-US" dirty="0">
                <a:solidFill>
                  <a:srgbClr val="3D3E58"/>
                </a:solidFill>
                <a:latin typeface="interface"/>
                <a:cs typeface="Arial" pitchFamily="34" charset="0"/>
              </a:rPr>
              <a:t>We are uncovering better ways of developing software by doing it and helping others do it. Through this work we have come to value: </a:t>
            </a:r>
            <a:endParaRPr lang="en-US" sz="2000" dirty="0">
              <a:solidFill>
                <a:srgbClr val="3D3E58"/>
              </a:solidFill>
              <a:latin typeface="interface"/>
              <a:cs typeface="Arial" pitchFamily="34" charset="0"/>
            </a:endParaRPr>
          </a:p>
        </p:txBody>
      </p:sp>
      <p:pic>
        <p:nvPicPr>
          <p:cNvPr id="3074" name="Picture 2" descr="Image result for picture of principles">
            <a:extLst>
              <a:ext uri="{FF2B5EF4-FFF2-40B4-BE49-F238E27FC236}">
                <a16:creationId xmlns:a16="http://schemas.microsoft.com/office/drawing/2014/main" id="{AC50F92B-4BB8-403C-8482-8130E8417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998" y="10237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6CCE0596-7DC3-4361-8B9E-13A9D63D5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10" y="2709197"/>
            <a:ext cx="8124041" cy="321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Individuals and interactions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over processes and tools </a:t>
            </a:r>
            <a:endParaRPr lang="en-US" sz="2400" b="1" dirty="0">
              <a:solidFill>
                <a:srgbClr val="3D3E58"/>
              </a:solidFill>
              <a:latin typeface="interface"/>
            </a:endParaRP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Working Software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over comprehensive documentation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</a:rPr>
              <a:t>Customer</a:t>
            </a:r>
            <a:r>
              <a:rPr lang="en-US" sz="2400" b="1" dirty="0">
                <a:solidFill>
                  <a:srgbClr val="B50043"/>
                </a:solidFill>
                <a:latin typeface="interface"/>
              </a:rPr>
              <a:t> collaboration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over contract negotiation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Responding to change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over following a plan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r>
              <a:rPr lang="en-US" sz="2400" b="1" dirty="0">
                <a:solidFill>
                  <a:srgbClr val="B50043"/>
                </a:solidFill>
                <a:latin typeface="interface"/>
              </a:rPr>
              <a:t>Requirements evolve </a:t>
            </a:r>
            <a:r>
              <a:rPr lang="en-US" sz="2400" dirty="0">
                <a:solidFill>
                  <a:srgbClr val="3D3E58"/>
                </a:solidFill>
                <a:latin typeface="interface"/>
              </a:rPr>
              <a:t>through discussions between the Users and the Team</a:t>
            </a:r>
          </a:p>
          <a:p>
            <a:pPr marL="349250" indent="-349250">
              <a:spcAft>
                <a:spcPts val="600"/>
              </a:spcAft>
              <a:buBlip>
                <a:blip r:embed="rId4"/>
              </a:buBlip>
              <a:defRPr/>
            </a:pPr>
            <a:endParaRPr lang="en-US" dirty="0">
              <a:solidFill>
                <a:srgbClr val="404040"/>
              </a:solidFill>
            </a:endParaRPr>
          </a:p>
          <a:p>
            <a:pPr eaLnBrk="0" hangingPunct="0">
              <a:spcAft>
                <a:spcPts val="600"/>
              </a:spcAft>
              <a:defRPr/>
            </a:pPr>
            <a:r>
              <a:rPr lang="en-US" sz="2400" dirty="0">
                <a:solidFill>
                  <a:srgbClr val="3D3E58"/>
                </a:solidFill>
                <a:latin typeface="interface"/>
                <a:cs typeface="Arial" pitchFamily="34" charset="0"/>
              </a:rPr>
              <a:t>That is, while there is value in the items on the right, we value the items on the left more.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64424-D4CA-4E68-92FA-F75EA418281E}"/>
              </a:ext>
            </a:extLst>
          </p:cNvPr>
          <p:cNvSpPr txBox="1"/>
          <p:nvPr/>
        </p:nvSpPr>
        <p:spPr>
          <a:xfrm>
            <a:off x="6970643" y="6586330"/>
            <a:ext cx="2064855" cy="1692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Agile Manifesto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00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045136-C15B-44CE-A011-F896B36E9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9" y="2"/>
            <a:ext cx="9112007" cy="63109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466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E57EAE-7FF6-491C-A756-5A2415555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7131" y="2512027"/>
            <a:ext cx="3879669" cy="1309859"/>
          </a:xfrm>
        </p:spPr>
        <p:txBody>
          <a:bodyPr/>
          <a:lstStyle/>
          <a:p>
            <a:r>
              <a:rPr lang="en-US" dirty="0"/>
              <a:t>BADS Agile Project Delivery Process Primer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087865F-61E3-42E1-8107-8ECBEBBAD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711" y="4522830"/>
            <a:ext cx="3059329" cy="268114"/>
          </a:xfrm>
        </p:spPr>
        <p:txBody>
          <a:bodyPr/>
          <a:lstStyle/>
          <a:p>
            <a:r>
              <a:rPr lang="en-US" dirty="0"/>
              <a:t>Nancy M. Ketchum, PMP, CSM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60CAEA-B581-49F3-B79E-A655EC0563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Atlanta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F0F82F-7E66-4DC9-B803-8BCB3B5DA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A82B3-8486-48CF-905A-78C3D59522B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nketchum@sei.com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053F15-470D-4582-B340-C0AAA4BCD0E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678-557-8155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7AB49F-A3A0-40C5-8860-ACA6D4576EE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547688"/>
            <a:ext cx="457200" cy="365125"/>
          </a:xfrm>
          <a:prstGeom prst="rect">
            <a:avLst/>
          </a:prstGeom>
        </p:spPr>
        <p:txBody>
          <a:bodyPr/>
          <a:lstStyle/>
          <a:p>
            <a:fld id="{13091DEC-FFB3-CE49-9751-97A21315B3CF}" type="slidenum">
              <a:rPr lang="en-US" smtClean="0"/>
              <a:pPr/>
              <a:t>52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045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23925" y="399912"/>
            <a:ext cx="7762875" cy="1118510"/>
          </a:xfrm>
        </p:spPr>
        <p:txBody>
          <a:bodyPr/>
          <a:lstStyle/>
          <a:p>
            <a:r>
              <a:rPr lang="en-US" dirty="0"/>
              <a:t>New Terms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D1956E-9D3D-4B15-952C-C4278816948B}"/>
              </a:ext>
            </a:extLst>
          </p:cNvPr>
          <p:cNvSpPr/>
          <p:nvPr/>
        </p:nvSpPr>
        <p:spPr>
          <a:xfrm>
            <a:off x="715617" y="1252801"/>
            <a:ext cx="829586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Impediment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An issue or any situation that is hindering the work being completed.</a:t>
            </a:r>
          </a:p>
          <a:p>
            <a:pPr marL="349250" indent="-349250"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Priority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How important an item is to the business.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MoSCoW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A method for defining Priority.</a:t>
            </a:r>
          </a:p>
          <a:p>
            <a:pPr marL="806450" lvl="1" indent="-349250">
              <a:buBlip>
                <a:blip r:embed="rId3"/>
              </a:buBlip>
              <a:defRPr/>
            </a:pPr>
            <a:r>
              <a:rPr lang="en-US" sz="2000" dirty="0">
                <a:solidFill>
                  <a:srgbClr val="B50043"/>
                </a:solidFill>
                <a:latin typeface="interface"/>
              </a:rPr>
              <a:t>M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ust have</a:t>
            </a:r>
          </a:p>
          <a:p>
            <a:pPr marL="806450" lvl="1" indent="-349250"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Should have</a:t>
            </a:r>
          </a:p>
          <a:p>
            <a:pPr marL="806450" lvl="1" indent="-349250">
              <a:buBlip>
                <a:blip r:embed="rId3"/>
              </a:buBlip>
              <a:defRPr/>
            </a:pPr>
            <a:r>
              <a:rPr lang="en-US" sz="2000" dirty="0">
                <a:solidFill>
                  <a:srgbClr val="B50043"/>
                </a:solidFill>
                <a:latin typeface="interface"/>
              </a:rPr>
              <a:t>C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ould have</a:t>
            </a:r>
          </a:p>
          <a:p>
            <a:pPr marL="806450" lvl="1" indent="-349250">
              <a:buBlip>
                <a:blip r:embed="rId3"/>
              </a:buBlip>
              <a:defRPr/>
            </a:pPr>
            <a:r>
              <a:rPr lang="en-US" sz="2000" dirty="0">
                <a:solidFill>
                  <a:srgbClr val="B50043"/>
                </a:solidFill>
                <a:latin typeface="interface"/>
              </a:rPr>
              <a:t>W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ould like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Force Rank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Order of all items in Product Backlog where there is one and only one #1, one and only one #2, etc. 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Story Points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</a:t>
            </a:r>
            <a:r>
              <a:rPr lang="en-US" sz="2000" i="1" u="sng" dirty="0">
                <a:solidFill>
                  <a:srgbClr val="3D3E58"/>
                </a:solidFill>
                <a:latin typeface="interface"/>
              </a:rPr>
              <a:t>Relative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 sizing mechanism that allows team to estimate quickly and manage scope with changing priorities.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Burndown Chart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– Shows how team is doing toward its Sprint commitments.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749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F92C953-1150-4C58-8D0B-24D12197B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7492" y="4049887"/>
            <a:ext cx="3411338" cy="268114"/>
          </a:xfrm>
        </p:spPr>
        <p:txBody>
          <a:bodyPr/>
          <a:lstStyle/>
          <a:p>
            <a:r>
              <a:rPr lang="en-US" dirty="0"/>
              <a:t>BADS Project Delivery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226B3-48C3-4D25-BCF2-CEBA0EB62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Product Ownership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D85769-E6D9-4E6E-869E-3640E911E3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96746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What does it mean to be a Product Owner?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B8E1C-F106-49E5-843D-DAA7CCE9761F}"/>
              </a:ext>
            </a:extLst>
          </p:cNvPr>
          <p:cNvSpPr/>
          <p:nvPr/>
        </p:nvSpPr>
        <p:spPr>
          <a:xfrm>
            <a:off x="702365" y="1281004"/>
            <a:ext cx="8348869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Main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decision maker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for the Project and resulting Product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Project Team’s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customer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Commonly a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lead user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of the system with a solid understanding of the business area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Has a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vision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for what is to be built into the Product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Develops requirements (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User Stories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)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Prioritizes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the list of User Stories (Product Backlog)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Product Owners drive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WHAT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is to be done. The Project Team drives When and How it is to be done.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Actively </a:t>
            </a:r>
            <a:r>
              <a:rPr lang="en-US" sz="2000" b="1" dirty="0">
                <a:solidFill>
                  <a:srgbClr val="B50043"/>
                </a:solidFill>
                <a:latin typeface="interface"/>
              </a:rPr>
              <a:t>engaged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with the Project Team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b="1" dirty="0">
                <a:solidFill>
                  <a:srgbClr val="B50043"/>
                </a:solidFill>
                <a:latin typeface="interface"/>
              </a:rPr>
              <a:t>Communicates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with key stakeholders throughout the organization</a:t>
            </a:r>
            <a:br>
              <a:rPr lang="en-US" dirty="0">
                <a:solidFill>
                  <a:srgbClr val="4C4D52"/>
                </a:solidFill>
                <a:latin typeface="interface"/>
              </a:rPr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691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91DEC-FFB3-CE49-9751-97A21315B3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8D98AD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D98AD">
                  <a:lumMod val="60000"/>
                  <a:lumOff val="40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19E46B7-AE85-47D7-A678-196EB3D42C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5" y="443457"/>
            <a:ext cx="8038012" cy="1118510"/>
          </a:xfrm>
        </p:spPr>
        <p:txBody>
          <a:bodyPr/>
          <a:lstStyle/>
          <a:p>
            <a:r>
              <a:rPr lang="en-US" sz="3200" dirty="0"/>
              <a:t>Who will I work with?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B8E1C-F106-49E5-843D-DAA7CCE9761F}"/>
              </a:ext>
            </a:extLst>
          </p:cNvPr>
          <p:cNvSpPr/>
          <p:nvPr/>
        </p:nvSpPr>
        <p:spPr>
          <a:xfrm>
            <a:off x="827315" y="5116624"/>
            <a:ext cx="82992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>
                <a:solidFill>
                  <a:srgbClr val="3D3E58"/>
                </a:solidFill>
                <a:latin typeface="interface"/>
              </a:rPr>
              <a:t>Product Owners synthesize input from other </a:t>
            </a:r>
            <a:r>
              <a:rPr lang="en-US" sz="2000" dirty="0">
                <a:solidFill>
                  <a:schemeClr val="accent1"/>
                </a:solidFill>
                <a:latin typeface="interface"/>
              </a:rPr>
              <a:t>Business Subject Matter Experts</a:t>
            </a:r>
            <a:r>
              <a:rPr lang="en-US" sz="2000" dirty="0">
                <a:solidFill>
                  <a:srgbClr val="4C4D52"/>
                </a:solidFill>
                <a:latin typeface="interface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interface"/>
              </a:rPr>
              <a:t>(SME) 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to understand what the Business area needs and its priorities. </a:t>
            </a:r>
          </a:p>
          <a:p>
            <a:pPr marL="349250" indent="-349250">
              <a:spcBef>
                <a:spcPts val="6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en-US" sz="2000" dirty="0" err="1">
                <a:solidFill>
                  <a:srgbClr val="3D3E58"/>
                </a:solidFill>
                <a:latin typeface="interface"/>
              </a:rPr>
              <a:t>ScrumMasters</a:t>
            </a:r>
            <a:r>
              <a:rPr lang="en-US" sz="2000" dirty="0">
                <a:solidFill>
                  <a:srgbClr val="3D3E58"/>
                </a:solidFill>
                <a:latin typeface="interface"/>
              </a:rPr>
              <a:t> facilitate the working of the Project Team. </a:t>
            </a:r>
          </a:p>
        </p:txBody>
      </p:sp>
      <p:pic>
        <p:nvPicPr>
          <p:cNvPr id="2052" name="Picture 4" descr="Image result for cartoon of project team scrumMaster product owner and users">
            <a:extLst>
              <a:ext uri="{FF2B5EF4-FFF2-40B4-BE49-F238E27FC236}">
                <a16:creationId xmlns:a16="http://schemas.microsoft.com/office/drawing/2014/main" id="{B57D434D-0C70-4C07-BE54-7FEE8CC9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023" y="1002712"/>
            <a:ext cx="5299953" cy="403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B6B7A5-7D73-4C4C-BC21-DAF7656F3FC2}"/>
              </a:ext>
            </a:extLst>
          </p:cNvPr>
          <p:cNvSpPr txBox="1"/>
          <p:nvPr/>
        </p:nvSpPr>
        <p:spPr>
          <a:xfrm>
            <a:off x="6048294" y="4832494"/>
            <a:ext cx="1079863" cy="741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700" dirty="0">
                <a:solidFill>
                  <a:schemeClr val="bg1">
                    <a:lumMod val="50000"/>
                  </a:schemeClr>
                </a:solidFill>
              </a:rPr>
              <a:t>Romanpichler.com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364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e154b60-bdb1-45f7-ba91-5b8472622d9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1cff4a53-0313-4361-bd92-9f8bd7052baf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heme/theme1.xml><?xml version="1.0" encoding="utf-8"?>
<a:theme xmlns:a="http://schemas.openxmlformats.org/drawingml/2006/main" name="Office Theme">
  <a:themeElements>
    <a:clrScheme name="Custom 103">
      <a:dk1>
        <a:srgbClr val="3D3E58"/>
      </a:dk1>
      <a:lt1>
        <a:srgbClr val="FFFFFF"/>
      </a:lt1>
      <a:dk2>
        <a:srgbClr val="3D3E58"/>
      </a:dk2>
      <a:lt2>
        <a:srgbClr val="FFFFFF"/>
      </a:lt2>
      <a:accent1>
        <a:srgbClr val="B31F3C"/>
      </a:accent1>
      <a:accent2>
        <a:srgbClr val="3D3E58"/>
      </a:accent2>
      <a:accent3>
        <a:srgbClr val="EE243E"/>
      </a:accent3>
      <a:accent4>
        <a:srgbClr val="8D98AD"/>
      </a:accent4>
      <a:accent5>
        <a:srgbClr val="EFF4F2"/>
      </a:accent5>
      <a:accent6>
        <a:srgbClr val="D6D7D4"/>
      </a:accent6>
      <a:hlink>
        <a:srgbClr val="3D3E58"/>
      </a:hlink>
      <a:folHlink>
        <a:srgbClr val="EE243E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F3C4AD0E783642AED40EF32C8BF158" ma:contentTypeVersion="10" ma:contentTypeDescription="Create a new document." ma:contentTypeScope="" ma:versionID="110da89c039556be62db086fac568665">
  <xsd:schema xmlns:xsd="http://www.w3.org/2001/XMLSchema" xmlns:xs="http://www.w3.org/2001/XMLSchema" xmlns:p="http://schemas.microsoft.com/office/2006/metadata/properties" xmlns:ns2="e3194f63-82c8-4180-88b7-249bc3f9ecdb" xmlns:ns3="c4e766ab-1d65-4aca-973e-b9205f20113c" targetNamespace="http://schemas.microsoft.com/office/2006/metadata/properties" ma:root="true" ma:fieldsID="c103cd14f347e4830d548e5dd2f5e10a" ns2:_="" ns3:_="">
    <xsd:import namespace="e3194f63-82c8-4180-88b7-249bc3f9ecdb"/>
    <xsd:import namespace="c4e766ab-1d65-4aca-973e-b9205f2011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94f63-82c8-4180-88b7-249bc3f9ec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e766ab-1d65-4aca-973e-b9205f20113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02ED6E-9F88-49A4-8045-738C007D4148}">
  <ds:schemaRefs>
    <ds:schemaRef ds:uri="c4e766ab-1d65-4aca-973e-b9205f20113c"/>
    <ds:schemaRef ds:uri="http://schemas.microsoft.com/office/2006/documentManagement/types"/>
    <ds:schemaRef ds:uri="e3194f63-82c8-4180-88b7-249bc3f9ecdb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B9A3C4A-7FD8-4EA1-9DB7-F47D63AA30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DBABE7-AAF6-49CB-A4F1-532A0F6A52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194f63-82c8-4180-88b7-249bc3f9ecdb"/>
    <ds:schemaRef ds:uri="c4e766ab-1d65-4aca-973e-b9205f2011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3530</TotalTime>
  <Words>2013</Words>
  <Application>Microsoft Office PowerPoint</Application>
  <PresentationFormat>On-screen Show (4:3)</PresentationFormat>
  <Paragraphs>336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interface</vt:lpstr>
      <vt:lpstr>Times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Farkas</dc:creator>
  <cp:lastModifiedBy>Ketchum, Nancy (CEI-Atlanta-CON)</cp:lastModifiedBy>
  <cp:revision>368</cp:revision>
  <dcterms:created xsi:type="dcterms:W3CDTF">2015-09-21T17:48:42Z</dcterms:created>
  <dcterms:modified xsi:type="dcterms:W3CDTF">2018-12-27T22:07:35Z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nketchum@sei.com</vt:lpwstr>
  </property>
  <property fmtid="{D5CDD505-2E9C-101B-9397-08002B2CF9AE}" pid="3" name="Offisync_UniqueId">
    <vt:lpwstr>2304</vt:lpwstr>
  </property>
  <property fmtid="{D5CDD505-2E9C-101B-9397-08002B2CF9AE}" pid="4" name="Offisync_UpdateToken">
    <vt:lpwstr>7</vt:lpwstr>
  </property>
  <property fmtid="{D5CDD505-2E9C-101B-9397-08002B2CF9AE}" pid="5" name="Offisync_ProviderInitializationData">
    <vt:lpwstr>https://sysev.jiveon.com</vt:lpwstr>
  </property>
  <property fmtid="{D5CDD505-2E9C-101B-9397-08002B2CF9AE}" pid="6" name="Offisync_ServerID">
    <vt:lpwstr>a870ff68-bd84-489a-be74-ebb975141355</vt:lpwstr>
  </property>
  <property fmtid="{D5CDD505-2E9C-101B-9397-08002B2CF9AE}" pid="7" name="Jive_VersionGuid">
    <vt:lpwstr>dc94e1a3eb9b4c768be9f6d470061042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  <property fmtid="{D5CDD505-2E9C-101B-9397-08002B2CF9AE}" pid="12" name="ContentTypeId">
    <vt:lpwstr>0x010100A6F3C4AD0E783642AED40EF32C8BF158</vt:lpwstr>
  </property>
</Properties>
</file>